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70" r:id="rId5"/>
    <p:sldId id="260" r:id="rId6"/>
    <p:sldId id="262" r:id="rId7"/>
    <p:sldId id="259" r:id="rId8"/>
    <p:sldId id="263" r:id="rId9"/>
    <p:sldId id="258" r:id="rId10"/>
    <p:sldId id="264" r:id="rId11"/>
    <p:sldId id="269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nol" initials="B" lastIdx="1" clrIdx="0">
    <p:extLst>
      <p:ext uri="{19B8F6BF-5375-455C-9EA6-DF929625EA0E}">
        <p15:presenceInfo xmlns:p15="http://schemas.microsoft.com/office/powerpoint/2012/main" userId="Brign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5DA9DD"/>
    <a:srgbClr val="4267B2"/>
    <a:srgbClr val="FEF3D4"/>
    <a:srgbClr val="F8E08E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22T12:23:22.597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263F-0EAE-4461-995D-EB89F9FC8D5A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79C5-7288-454A-B521-E1D7CAEE11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59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779C5-7288-454A-B521-E1D7CAEE112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71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Thanks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5EFD2D2-E75B-4BFC-9C6D-37975AE1BDD3}"/>
              </a:ext>
            </a:extLst>
          </p:cNvPr>
          <p:cNvSpPr/>
          <p:nvPr/>
        </p:nvSpPr>
        <p:spPr>
          <a:xfrm>
            <a:off x="4403558" y="2966346"/>
            <a:ext cx="7301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dvOTbc475f09"/>
              </a:rPr>
              <a:t>Department of diseases of chronic conditions and sexually transmitted infections</a:t>
            </a:r>
            <a:endParaRPr lang="pt-BR" sz="1600" dirty="0"/>
          </a:p>
        </p:txBody>
      </p:sp>
      <p:pic>
        <p:nvPicPr>
          <p:cNvPr id="4" name="Picture 2" descr="Resultado de imagem para unesc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6" y="2192932"/>
            <a:ext cx="2107060" cy="19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ministerio da sau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26" y="1830785"/>
            <a:ext cx="2396319" cy="8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m para fiocruz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" y="4136658"/>
            <a:ext cx="2449562" cy="10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2" t="9939" r="28129" b="42296"/>
          <a:stretch>
            <a:fillRect/>
          </a:stretch>
        </p:blipFill>
        <p:spPr>
          <a:xfrm>
            <a:off x="3712191" y="2661313"/>
            <a:ext cx="691367" cy="68238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D6B5DB3-DD14-4167-8757-CAAD7C08B4AC}"/>
              </a:ext>
            </a:extLst>
          </p:cNvPr>
          <p:cNvSpPr txBox="1"/>
          <p:nvPr/>
        </p:nvSpPr>
        <p:spPr>
          <a:xfrm>
            <a:off x="6741603" y="5521768"/>
            <a:ext cx="440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/>
              <a:t>Contact</a:t>
            </a:r>
            <a:r>
              <a:rPr lang="pt-BR" sz="2000" b="1" dirty="0"/>
              <a:t>: </a:t>
            </a:r>
            <a:r>
              <a:rPr lang="pt-BR" sz="2000" b="1" dirty="0" err="1"/>
              <a:t>email</a:t>
            </a:r>
            <a:r>
              <a:rPr lang="pt-BR" sz="2000" b="1" dirty="0"/>
              <a:t>: sandrabrignol@id.uff.br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5DD76F5-CFDF-4E4A-B7D8-8B7050B76A9E}"/>
              </a:ext>
            </a:extLst>
          </p:cNvPr>
          <p:cNvGrpSpPr/>
          <p:nvPr/>
        </p:nvGrpSpPr>
        <p:grpSpPr>
          <a:xfrm>
            <a:off x="2983193" y="4021469"/>
            <a:ext cx="3758410" cy="1200150"/>
            <a:chOff x="5573486" y="3610630"/>
            <a:chExt cx="4177393" cy="128905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8A19AE0-0666-41E2-8789-F59674E98FEF}"/>
                </a:ext>
              </a:extLst>
            </p:cNvPr>
            <p:cNvSpPr/>
            <p:nvPr/>
          </p:nvSpPr>
          <p:spPr>
            <a:xfrm>
              <a:off x="5573486" y="3655519"/>
              <a:ext cx="4177393" cy="1244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2" name="Picture 8" descr="Pan American Health Organization">
              <a:extLst>
                <a:ext uri="{FF2B5EF4-FFF2-40B4-BE49-F238E27FC236}">
                  <a16:creationId xmlns:a16="http://schemas.microsoft.com/office/drawing/2014/main" id="{DD05D919-9C0C-4AEF-BE40-9F137B32C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379" y="3610630"/>
              <a:ext cx="400050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m 13" descr="C:\Users\natalia.santos\Box Sync\PROJETOS LIS\DIVAS_RDS\RDS_TRAVESTI_PROJETO_MONICA\ADMINISTRATIVO\Logos\Logo DIVAS jpeg.jpg">
            <a:extLst>
              <a:ext uri="{FF2B5EF4-FFF2-40B4-BE49-F238E27FC236}">
                <a16:creationId xmlns:a16="http://schemas.microsoft.com/office/drawing/2014/main" id="{3A796E7E-91D6-4798-80DC-AA65118542A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736" y="1123945"/>
            <a:ext cx="1971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BE99629-1437-40C3-BD02-B169864BEC45}"/>
              </a:ext>
            </a:extLst>
          </p:cNvPr>
          <p:cNvPicPr/>
          <p:nvPr/>
        </p:nvPicPr>
        <p:blipFill>
          <a:blip r:embed="rId8" cstate="print"/>
          <a:srcRect l="29015"/>
          <a:stretch>
            <a:fillRect/>
          </a:stretch>
        </p:blipFill>
        <p:spPr bwMode="auto">
          <a:xfrm>
            <a:off x="8287617" y="1259176"/>
            <a:ext cx="2857499" cy="1197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36563-C624-4C5E-A7F7-9313E6D3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163428"/>
            <a:ext cx="10691084" cy="800399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9. </a:t>
            </a:r>
            <a:r>
              <a:rPr lang="pt-BR" sz="3600" dirty="0" err="1"/>
              <a:t>References</a:t>
            </a:r>
            <a:endParaRPr lang="pt-BR" sz="3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9E1FF10-909E-49C6-8B91-5EFD10E4EAF7}"/>
              </a:ext>
            </a:extLst>
          </p:cNvPr>
          <p:cNvSpPr/>
          <p:nvPr/>
        </p:nvSpPr>
        <p:spPr>
          <a:xfrm>
            <a:off x="360337" y="962702"/>
            <a:ext cx="11648302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>
                <a:cs typeface="Arial" pitchFamily="34" charset="0"/>
              </a:rPr>
              <a:t>World Health Organization. Global status report on alcohol and health 2018. Geneva; 2018. </a:t>
            </a:r>
            <a:r>
              <a:rPr lang="en-US" sz="1300" dirty="0" err="1">
                <a:cs typeface="Arial" pitchFamily="34" charset="0"/>
              </a:rPr>
              <a:t>Licence</a:t>
            </a:r>
            <a:r>
              <a:rPr lang="en-US" sz="1300" dirty="0">
                <a:cs typeface="Arial" pitchFamily="34" charset="0"/>
              </a:rPr>
              <a:t>: CC BY-NC-SA 3.0 IGO.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 err="1"/>
              <a:t>Baliunas</a:t>
            </a:r>
            <a:r>
              <a:rPr lang="pt-BR" sz="1300" dirty="0"/>
              <a:t> D, </a:t>
            </a:r>
            <a:r>
              <a:rPr lang="pt-BR" sz="1300" dirty="0" err="1"/>
              <a:t>Rehm</a:t>
            </a:r>
            <a:r>
              <a:rPr lang="pt-BR" sz="1300" dirty="0"/>
              <a:t> J, Irving H, </a:t>
            </a:r>
            <a:r>
              <a:rPr lang="pt-BR" sz="1300" dirty="0" err="1"/>
              <a:t>Shuper</a:t>
            </a:r>
            <a:r>
              <a:rPr lang="pt-BR" sz="1300" dirty="0"/>
              <a:t> P (2010). </a:t>
            </a:r>
            <a:r>
              <a:rPr lang="pt-BR" sz="1300" dirty="0" err="1"/>
              <a:t>Alcohol</a:t>
            </a:r>
            <a:r>
              <a:rPr lang="pt-BR" sz="1300" dirty="0"/>
              <a:t> </a:t>
            </a:r>
            <a:r>
              <a:rPr lang="pt-BR" sz="1300" dirty="0" err="1"/>
              <a:t>consumption</a:t>
            </a:r>
            <a:r>
              <a:rPr lang="pt-BR" sz="1300" dirty="0"/>
              <a:t> </a:t>
            </a:r>
            <a:r>
              <a:rPr lang="pt-BR" sz="1300" dirty="0" err="1"/>
              <a:t>and</a:t>
            </a:r>
            <a:r>
              <a:rPr lang="pt-BR" sz="1300" dirty="0"/>
              <a:t> </a:t>
            </a:r>
            <a:r>
              <a:rPr lang="pt-BR" sz="1300" dirty="0" err="1"/>
              <a:t>risk</a:t>
            </a:r>
            <a:r>
              <a:rPr lang="pt-BR" sz="1300" dirty="0"/>
              <a:t> </a:t>
            </a:r>
            <a:r>
              <a:rPr lang="pt-BR" sz="1300" dirty="0" err="1"/>
              <a:t>of</a:t>
            </a:r>
            <a:r>
              <a:rPr lang="pt-BR" sz="1300" dirty="0"/>
              <a:t> </a:t>
            </a:r>
            <a:r>
              <a:rPr lang="pt-BR" sz="1300" dirty="0" err="1"/>
              <a:t>incident</a:t>
            </a:r>
            <a:r>
              <a:rPr lang="pt-BR" sz="1300" dirty="0"/>
              <a:t> </a:t>
            </a:r>
            <a:r>
              <a:rPr lang="pt-BR" sz="1300" dirty="0" err="1"/>
              <a:t>human</a:t>
            </a:r>
            <a:r>
              <a:rPr lang="pt-BR" sz="1300" dirty="0"/>
              <a:t> </a:t>
            </a:r>
            <a:r>
              <a:rPr lang="pt-BR" sz="1300" dirty="0" err="1"/>
              <a:t>immunodeficiency</a:t>
            </a:r>
            <a:r>
              <a:rPr lang="pt-BR" sz="1300" dirty="0"/>
              <a:t> </a:t>
            </a:r>
            <a:r>
              <a:rPr lang="pt-BR" sz="1300" dirty="0" err="1"/>
              <a:t>virus</a:t>
            </a:r>
            <a:r>
              <a:rPr lang="pt-BR" sz="1300" dirty="0"/>
              <a:t> </a:t>
            </a:r>
            <a:r>
              <a:rPr lang="pt-BR" sz="1300" dirty="0" err="1"/>
              <a:t>infection</a:t>
            </a:r>
            <a:r>
              <a:rPr lang="pt-BR" sz="1300" dirty="0"/>
              <a:t>: a meta-</a:t>
            </a:r>
            <a:r>
              <a:rPr lang="pt-BR" sz="1300" dirty="0" err="1"/>
              <a:t>analysis</a:t>
            </a:r>
            <a:r>
              <a:rPr lang="pt-BR" sz="1300" dirty="0"/>
              <a:t>. </a:t>
            </a:r>
            <a:r>
              <a:rPr lang="pt-BR" sz="1300" dirty="0" err="1"/>
              <a:t>Int</a:t>
            </a:r>
            <a:r>
              <a:rPr lang="pt-BR" sz="1300" dirty="0"/>
              <a:t> J </a:t>
            </a:r>
            <a:r>
              <a:rPr lang="pt-BR" sz="1300" dirty="0" err="1"/>
              <a:t>Public</a:t>
            </a:r>
            <a:r>
              <a:rPr lang="pt-BR" sz="1300" dirty="0"/>
              <a:t> Health. 55(3):159–66.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>
                <a:cs typeface="Arial" pitchFamily="34" charset="0"/>
              </a:rPr>
              <a:t>Woolf-King SE, </a:t>
            </a:r>
            <a:r>
              <a:rPr lang="pt-BR" sz="1300" dirty="0" err="1">
                <a:cs typeface="Arial" pitchFamily="34" charset="0"/>
              </a:rPr>
              <a:t>Maisto</a:t>
            </a:r>
            <a:r>
              <a:rPr lang="pt-BR" sz="1300" dirty="0">
                <a:cs typeface="Arial" pitchFamily="34" charset="0"/>
              </a:rPr>
              <a:t> SA (2011). </a:t>
            </a:r>
            <a:r>
              <a:rPr lang="pt-BR" sz="1300" dirty="0" err="1">
                <a:cs typeface="Arial" pitchFamily="34" charset="0"/>
              </a:rPr>
              <a:t>Alcohol</a:t>
            </a:r>
            <a:r>
              <a:rPr lang="pt-BR" sz="1300" dirty="0">
                <a:cs typeface="Arial" pitchFamily="34" charset="0"/>
              </a:rPr>
              <a:t> use </a:t>
            </a:r>
            <a:r>
              <a:rPr lang="pt-BR" sz="1300" dirty="0" err="1">
                <a:cs typeface="Arial" pitchFamily="34" charset="0"/>
              </a:rPr>
              <a:t>and</a:t>
            </a:r>
            <a:r>
              <a:rPr lang="pt-BR" sz="1300" dirty="0">
                <a:cs typeface="Arial" pitchFamily="34" charset="0"/>
              </a:rPr>
              <a:t> high-</a:t>
            </a:r>
            <a:r>
              <a:rPr lang="pt-BR" sz="1300" dirty="0" err="1">
                <a:cs typeface="Arial" pitchFamily="34" charset="0"/>
              </a:rPr>
              <a:t>risk</a:t>
            </a:r>
            <a:r>
              <a:rPr lang="pt-BR" sz="1300" dirty="0">
                <a:cs typeface="Arial" pitchFamily="34" charset="0"/>
              </a:rPr>
              <a:t> sexual </a:t>
            </a:r>
            <a:r>
              <a:rPr lang="pt-BR" sz="1300" dirty="0" err="1">
                <a:cs typeface="Arial" pitchFamily="34" charset="0"/>
              </a:rPr>
              <a:t>behavior</a:t>
            </a:r>
            <a:r>
              <a:rPr lang="pt-BR" sz="1300" dirty="0">
                <a:cs typeface="Arial" pitchFamily="34" charset="0"/>
              </a:rPr>
              <a:t> in </a:t>
            </a:r>
            <a:r>
              <a:rPr lang="pt-BR" sz="1300" dirty="0" err="1">
                <a:cs typeface="Arial" pitchFamily="34" charset="0"/>
              </a:rPr>
              <a:t>Sub-Saharan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Africa</a:t>
            </a:r>
            <a:r>
              <a:rPr lang="pt-BR" sz="1300" dirty="0">
                <a:cs typeface="Arial" pitchFamily="34" charset="0"/>
              </a:rPr>
              <a:t>: a </a:t>
            </a:r>
            <a:r>
              <a:rPr lang="pt-BR" sz="1300" dirty="0" err="1">
                <a:cs typeface="Arial" pitchFamily="34" charset="0"/>
              </a:rPr>
              <a:t>narrative</a:t>
            </a:r>
            <a:r>
              <a:rPr lang="pt-BR" sz="1300" dirty="0">
                <a:cs typeface="Arial" pitchFamily="34" charset="0"/>
              </a:rPr>
              <a:t> review. </a:t>
            </a:r>
            <a:r>
              <a:rPr lang="pt-BR" sz="1300" dirty="0" err="1">
                <a:cs typeface="Arial" pitchFamily="34" charset="0"/>
              </a:rPr>
              <a:t>Arch</a:t>
            </a:r>
            <a:r>
              <a:rPr lang="pt-BR" sz="1300" dirty="0">
                <a:cs typeface="Arial" pitchFamily="34" charset="0"/>
              </a:rPr>
              <a:t> Sex </a:t>
            </a:r>
            <a:r>
              <a:rPr lang="pt-BR" sz="1300" dirty="0" err="1">
                <a:cs typeface="Arial" pitchFamily="34" charset="0"/>
              </a:rPr>
              <a:t>Behav</a:t>
            </a:r>
            <a:r>
              <a:rPr lang="pt-BR" sz="1300" dirty="0">
                <a:cs typeface="Arial" pitchFamily="34" charset="0"/>
              </a:rPr>
              <a:t>. 40(1):17–42.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 err="1"/>
              <a:t>Baral</a:t>
            </a:r>
            <a:r>
              <a:rPr lang="pt-BR" sz="1300" dirty="0"/>
              <a:t> SD, </a:t>
            </a:r>
            <a:r>
              <a:rPr lang="pt-BR" sz="1300" dirty="0" err="1"/>
              <a:t>Poteat</a:t>
            </a:r>
            <a:r>
              <a:rPr lang="pt-BR" sz="1300" dirty="0"/>
              <a:t> T, </a:t>
            </a:r>
            <a:r>
              <a:rPr lang="pt-BR" sz="1300" dirty="0" err="1"/>
              <a:t>Strömdahl</a:t>
            </a:r>
            <a:r>
              <a:rPr lang="pt-BR" sz="1300" dirty="0"/>
              <a:t> S, </a:t>
            </a:r>
            <a:r>
              <a:rPr lang="pt-BR" sz="1300" dirty="0" err="1"/>
              <a:t>Wirtz</a:t>
            </a:r>
            <a:r>
              <a:rPr lang="pt-BR" sz="1300" dirty="0"/>
              <a:t> AL, </a:t>
            </a:r>
            <a:r>
              <a:rPr lang="pt-BR" sz="1300" dirty="0" err="1"/>
              <a:t>Guadamuz</a:t>
            </a:r>
            <a:r>
              <a:rPr lang="pt-BR" sz="1300" dirty="0"/>
              <a:t> TE, </a:t>
            </a:r>
            <a:r>
              <a:rPr lang="pt-BR" sz="1300" dirty="0" err="1"/>
              <a:t>Beyrer</a:t>
            </a:r>
            <a:r>
              <a:rPr lang="pt-BR" sz="1300" dirty="0"/>
              <a:t> C. </a:t>
            </a:r>
            <a:r>
              <a:rPr lang="pt-BR" sz="1300" dirty="0" err="1"/>
              <a:t>Worldwide</a:t>
            </a:r>
            <a:r>
              <a:rPr lang="pt-BR" sz="1300" dirty="0"/>
              <a:t> </a:t>
            </a:r>
            <a:r>
              <a:rPr lang="pt-BR" sz="1300" dirty="0" err="1"/>
              <a:t>burden</a:t>
            </a:r>
            <a:r>
              <a:rPr lang="pt-BR" sz="1300" dirty="0"/>
              <a:t> </a:t>
            </a:r>
            <a:r>
              <a:rPr lang="pt-BR" sz="1300" dirty="0" err="1"/>
              <a:t>of</a:t>
            </a:r>
            <a:r>
              <a:rPr lang="pt-BR" sz="1300" dirty="0"/>
              <a:t> HIV in </a:t>
            </a:r>
            <a:r>
              <a:rPr lang="pt-BR" sz="1300" dirty="0" err="1"/>
              <a:t>transgender</a:t>
            </a:r>
            <a:r>
              <a:rPr lang="pt-BR" sz="1300" dirty="0"/>
              <a:t> </a:t>
            </a:r>
            <a:r>
              <a:rPr lang="pt-BR" sz="1300" dirty="0" err="1"/>
              <a:t>women</a:t>
            </a:r>
            <a:r>
              <a:rPr lang="pt-BR" sz="1300" dirty="0"/>
              <a:t>: a </a:t>
            </a:r>
            <a:r>
              <a:rPr lang="pt-BR" sz="1300" dirty="0" err="1"/>
              <a:t>systematic</a:t>
            </a:r>
            <a:r>
              <a:rPr lang="pt-BR" sz="1300" dirty="0"/>
              <a:t> </a:t>
            </a:r>
            <a:r>
              <a:rPr lang="en-US" sz="1300" dirty="0"/>
              <a:t>review and meta-analysis. Lancet Infect Dis. 2013 Mar;13(3):214-22.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 err="1"/>
              <a:t>Brasil</a:t>
            </a:r>
            <a:r>
              <a:rPr lang="en-US" sz="1300" dirty="0"/>
              <a:t> . </a:t>
            </a:r>
            <a:r>
              <a:rPr lang="en-US" sz="1300" dirty="0" err="1"/>
              <a:t>Ministério</a:t>
            </a:r>
            <a:r>
              <a:rPr lang="en-US" sz="1300" dirty="0"/>
              <a:t> da </a:t>
            </a:r>
            <a:r>
              <a:rPr lang="en-US" sz="1300" dirty="0" err="1"/>
              <a:t>Saúde</a:t>
            </a:r>
            <a:r>
              <a:rPr lang="en-US" sz="1300" dirty="0"/>
              <a:t>. </a:t>
            </a:r>
            <a:r>
              <a:rPr lang="en-US" sz="1300" dirty="0" err="1"/>
              <a:t>Boletim</a:t>
            </a:r>
            <a:r>
              <a:rPr lang="en-US" sz="1300" dirty="0"/>
              <a:t> </a:t>
            </a:r>
            <a:r>
              <a:rPr lang="en-US" sz="1300" dirty="0" err="1"/>
              <a:t>Epidemiológico</a:t>
            </a:r>
            <a:r>
              <a:rPr lang="en-US" sz="13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 err="1"/>
              <a:t>Grinsztejn</a:t>
            </a:r>
            <a:r>
              <a:rPr lang="pt-BR" sz="1300" dirty="0"/>
              <a:t> B, </a:t>
            </a:r>
            <a:r>
              <a:rPr lang="pt-BR" sz="1300" dirty="0" err="1"/>
              <a:t>Jalil</a:t>
            </a:r>
            <a:r>
              <a:rPr lang="pt-BR" sz="1300" dirty="0"/>
              <a:t> EM, Monteiro L, </a:t>
            </a:r>
            <a:r>
              <a:rPr lang="pt-BR" sz="1300" dirty="0" err="1"/>
              <a:t>Velasque</a:t>
            </a:r>
            <a:r>
              <a:rPr lang="pt-BR" sz="1300" dirty="0"/>
              <a:t> L, Moreira RI, Garcia AC, Castro CV, </a:t>
            </a:r>
            <a:r>
              <a:rPr lang="pt-BR" sz="1300" dirty="0" err="1"/>
              <a:t>Krüger</a:t>
            </a:r>
            <a:r>
              <a:rPr lang="pt-BR" sz="1300" dirty="0"/>
              <a:t> A, Luz PM, Liu AY, </a:t>
            </a:r>
            <a:r>
              <a:rPr lang="pt-BR" sz="1300" dirty="0" err="1"/>
              <a:t>McFarland</a:t>
            </a:r>
            <a:r>
              <a:rPr lang="pt-BR" sz="1300" dirty="0"/>
              <a:t> W, </a:t>
            </a:r>
            <a:r>
              <a:rPr lang="pt-BR" sz="1300" dirty="0" err="1"/>
              <a:t>Buchbinder</a:t>
            </a:r>
            <a:r>
              <a:rPr lang="pt-BR" sz="1300" dirty="0"/>
              <a:t> S, Veloso VG, Wilson EC; Transcender </a:t>
            </a:r>
            <a:r>
              <a:rPr lang="pt-BR" sz="1300" dirty="0" err="1"/>
              <a:t>Study</a:t>
            </a:r>
            <a:r>
              <a:rPr lang="pt-BR" sz="1300" dirty="0"/>
              <a:t> Team. </a:t>
            </a:r>
            <a:r>
              <a:rPr lang="pt-BR" sz="1300" dirty="0" err="1"/>
              <a:t>Unveiling</a:t>
            </a:r>
            <a:r>
              <a:rPr lang="pt-BR" sz="1300" dirty="0"/>
              <a:t> </a:t>
            </a:r>
            <a:r>
              <a:rPr lang="pt-BR" sz="1300" dirty="0" err="1"/>
              <a:t>of</a:t>
            </a:r>
            <a:r>
              <a:rPr lang="pt-BR" sz="1300" dirty="0"/>
              <a:t> HIV dynamics </a:t>
            </a:r>
            <a:r>
              <a:rPr lang="pt-BR" sz="1300" dirty="0" err="1"/>
              <a:t>among</a:t>
            </a:r>
            <a:r>
              <a:rPr lang="pt-BR" sz="1300" dirty="0"/>
              <a:t> </a:t>
            </a:r>
            <a:r>
              <a:rPr lang="pt-BR" sz="1300" dirty="0" err="1"/>
              <a:t>transgender</a:t>
            </a:r>
            <a:r>
              <a:rPr lang="pt-BR" sz="1300" dirty="0"/>
              <a:t> </a:t>
            </a:r>
            <a:r>
              <a:rPr lang="pt-BR" sz="1300" dirty="0" err="1"/>
              <a:t>women</a:t>
            </a:r>
            <a:r>
              <a:rPr lang="pt-BR" sz="1300" dirty="0"/>
              <a:t>: a </a:t>
            </a:r>
            <a:r>
              <a:rPr lang="pt-BR" sz="1300" dirty="0" err="1"/>
              <a:t>respondent-driven</a:t>
            </a:r>
            <a:r>
              <a:rPr lang="pt-BR" sz="1300" dirty="0"/>
              <a:t> </a:t>
            </a:r>
            <a:r>
              <a:rPr lang="pt-BR" sz="1300" dirty="0" err="1"/>
              <a:t>sampling</a:t>
            </a:r>
            <a:r>
              <a:rPr lang="pt-BR" sz="1300" dirty="0"/>
              <a:t> </a:t>
            </a:r>
            <a:r>
              <a:rPr lang="pt-BR" sz="1300" dirty="0" err="1"/>
              <a:t>study</a:t>
            </a:r>
            <a:r>
              <a:rPr lang="pt-BR" sz="1300" dirty="0"/>
              <a:t> in Rio de Janeiro, </a:t>
            </a:r>
            <a:r>
              <a:rPr lang="pt-BR" sz="1300" dirty="0" err="1"/>
              <a:t>Brazil</a:t>
            </a:r>
            <a:r>
              <a:rPr lang="pt-BR" sz="1300" dirty="0"/>
              <a:t>. Lancet HIV. 2017 Apr;4(4):e169-e176.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B </a:t>
            </a:r>
            <a:r>
              <a:rPr lang="pt-BR" sz="1400" dirty="0" err="1"/>
              <a:t>aral</a:t>
            </a:r>
            <a:r>
              <a:rPr lang="pt-BR" sz="1400" dirty="0"/>
              <a:t> SD, </a:t>
            </a:r>
            <a:r>
              <a:rPr lang="pt-BR" sz="1400" dirty="0" err="1"/>
              <a:t>Poteat</a:t>
            </a:r>
            <a:r>
              <a:rPr lang="pt-BR" sz="1400" dirty="0"/>
              <a:t> T, </a:t>
            </a:r>
            <a:r>
              <a:rPr lang="pt-BR" sz="1400" dirty="0" err="1"/>
              <a:t>Strömdahl</a:t>
            </a:r>
            <a:r>
              <a:rPr lang="pt-BR" sz="1400" dirty="0"/>
              <a:t> S, </a:t>
            </a:r>
            <a:r>
              <a:rPr lang="pt-BR" sz="1400" dirty="0" err="1"/>
              <a:t>Wirtz</a:t>
            </a:r>
            <a:r>
              <a:rPr lang="pt-BR" sz="1400" dirty="0"/>
              <a:t> AL, </a:t>
            </a:r>
            <a:r>
              <a:rPr lang="pt-BR" sz="1400" dirty="0" err="1"/>
              <a:t>Guadamuz</a:t>
            </a:r>
            <a:r>
              <a:rPr lang="pt-BR" sz="1400" dirty="0"/>
              <a:t> TE, </a:t>
            </a:r>
            <a:r>
              <a:rPr lang="pt-BR" sz="1400" dirty="0" err="1"/>
              <a:t>Beyrer</a:t>
            </a:r>
            <a:r>
              <a:rPr lang="pt-BR" sz="1400" dirty="0"/>
              <a:t> C. </a:t>
            </a:r>
            <a:r>
              <a:rPr lang="pt-BR" sz="1400" dirty="0" err="1"/>
              <a:t>Worldwide</a:t>
            </a:r>
            <a:r>
              <a:rPr lang="pt-BR" sz="1400" dirty="0"/>
              <a:t> </a:t>
            </a:r>
            <a:r>
              <a:rPr lang="pt-BR" sz="1400" dirty="0" err="1"/>
              <a:t>burden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HIV in </a:t>
            </a:r>
            <a:r>
              <a:rPr lang="pt-BR" sz="1400" dirty="0" err="1"/>
              <a:t>transgender</a:t>
            </a:r>
            <a:r>
              <a:rPr lang="pt-BR" sz="1400" dirty="0"/>
              <a:t> </a:t>
            </a:r>
            <a:r>
              <a:rPr lang="pt-BR" sz="1400" dirty="0" err="1"/>
              <a:t>women</a:t>
            </a:r>
            <a:r>
              <a:rPr lang="pt-BR" sz="1400" dirty="0"/>
              <a:t>: a </a:t>
            </a:r>
            <a:r>
              <a:rPr lang="pt-BR" sz="1400" dirty="0" err="1"/>
              <a:t>systematic</a:t>
            </a:r>
            <a:r>
              <a:rPr lang="pt-BR" sz="1400" dirty="0"/>
              <a:t> </a:t>
            </a:r>
            <a:r>
              <a:rPr lang="en-US" sz="1400" dirty="0"/>
              <a:t>review and meta-analysis. Lancet Infect Dis. 2013 Mar;13(3):214-22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/>
              <a:t>Brasil. Ministério da Saúde. Pesquisa Nacional de Saúde, 2013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 err="1">
                <a:cs typeface="Arial" pitchFamily="34" charset="0"/>
              </a:rPr>
              <a:t>Kerr</a:t>
            </a:r>
            <a:r>
              <a:rPr lang="pt-BR" sz="1300" dirty="0">
                <a:cs typeface="Arial" pitchFamily="34" charset="0"/>
              </a:rPr>
              <a:t>-Corrêa, F., Júnior, P., Leal, F. M., Martins, T. A., Costa, D. L. D. C., Macena, R. H. M., ... </a:t>
            </a:r>
            <a:r>
              <a:rPr lang="en-US" sz="1300" dirty="0">
                <a:cs typeface="Arial" pitchFamily="34" charset="0"/>
              </a:rPr>
              <a:t>&amp; Kerr, L. R. F. S. Hazardous alcohol use among transwomen in a Brazilian city. </a:t>
            </a:r>
            <a:r>
              <a:rPr lang="pt-BR" sz="1300" i="1" dirty="0">
                <a:cs typeface="Arial" pitchFamily="34" charset="0"/>
              </a:rPr>
              <a:t>Cadernos de Saúde Publica</a:t>
            </a:r>
            <a:r>
              <a:rPr lang="pt-BR" sz="1300" dirty="0">
                <a:cs typeface="Arial" pitchFamily="34" charset="0"/>
              </a:rPr>
              <a:t>, </a:t>
            </a:r>
            <a:r>
              <a:rPr lang="pt-BR" sz="1300" i="1" dirty="0">
                <a:cs typeface="Arial" pitchFamily="34" charset="0"/>
              </a:rPr>
              <a:t>33(3)</a:t>
            </a:r>
            <a:r>
              <a:rPr lang="pt-BR" sz="1300" dirty="0">
                <a:cs typeface="Arial" pitchFamily="34" charset="0"/>
              </a:rPr>
              <a:t>. 2017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/>
              <a:t>Magno L, Dourado I, Silva LAV. Estigma e resistência entre travestis e mulheres transexuais em Salvador, Bahia, Brasil. </a:t>
            </a:r>
            <a:r>
              <a:rPr lang="pt-BR" sz="1300" dirty="0" err="1"/>
              <a:t>Cad</a:t>
            </a:r>
            <a:r>
              <a:rPr lang="pt-BR" sz="1300" dirty="0"/>
              <a:t> Saúde Pública 2018; 34:e00135917.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300" dirty="0"/>
              <a:t>Magno, </a:t>
            </a:r>
            <a:r>
              <a:rPr lang="pt-BR" sz="1300" dirty="0" err="1"/>
              <a:t>Laio</a:t>
            </a:r>
            <a:r>
              <a:rPr lang="pt-BR" sz="1300" dirty="0"/>
              <a:t>, et al. "Estigma e discriminação relacionados à identidade de gênero e à vulnerabilidade ao HIV/aids entre mulheres transgênero: revisão sistemática." </a:t>
            </a:r>
            <a:r>
              <a:rPr lang="pt-BR" sz="1300" i="1" dirty="0"/>
              <a:t>Cadernos de Saúde Pública</a:t>
            </a:r>
            <a:r>
              <a:rPr lang="pt-BR" sz="1300" dirty="0"/>
              <a:t> 35 (2019): e00112718.</a:t>
            </a:r>
            <a:endParaRPr lang="pt-BR" sz="13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300" dirty="0">
                <a:cs typeface="Arial" pitchFamily="34" charset="0"/>
              </a:rPr>
              <a:t>Bastos, Francisco I., et al. "HIV, HCV, HBV, </a:t>
            </a:r>
            <a:r>
              <a:rPr lang="pt-BR" sz="1300" dirty="0" err="1">
                <a:cs typeface="Arial" pitchFamily="34" charset="0"/>
              </a:rPr>
              <a:t>and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syphilis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among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transgender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women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from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Brazil</a:t>
            </a:r>
            <a:r>
              <a:rPr lang="pt-BR" sz="1300" dirty="0">
                <a:cs typeface="Arial" pitchFamily="34" charset="0"/>
              </a:rPr>
              <a:t>: </a:t>
            </a:r>
            <a:r>
              <a:rPr lang="pt-BR" sz="1300" dirty="0" err="1">
                <a:cs typeface="Arial" pitchFamily="34" charset="0"/>
              </a:rPr>
              <a:t>assessing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different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methods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to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adjust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infection</a:t>
            </a:r>
            <a:r>
              <a:rPr lang="pt-BR" sz="1300" dirty="0">
                <a:cs typeface="Arial" pitchFamily="34" charset="0"/>
              </a:rPr>
              <a:t> rates </a:t>
            </a:r>
            <a:r>
              <a:rPr lang="pt-BR" sz="1300" dirty="0" err="1">
                <a:cs typeface="Arial" pitchFamily="34" charset="0"/>
              </a:rPr>
              <a:t>of</a:t>
            </a:r>
            <a:r>
              <a:rPr lang="pt-BR" sz="1300" dirty="0">
                <a:cs typeface="Arial" pitchFamily="34" charset="0"/>
              </a:rPr>
              <a:t> a hard-</a:t>
            </a:r>
            <a:r>
              <a:rPr lang="pt-BR" sz="1300" dirty="0" err="1">
                <a:cs typeface="Arial" pitchFamily="34" charset="0"/>
              </a:rPr>
              <a:t>to</a:t>
            </a:r>
            <a:r>
              <a:rPr lang="pt-BR" sz="1300" dirty="0">
                <a:cs typeface="Arial" pitchFamily="34" charset="0"/>
              </a:rPr>
              <a:t>-</a:t>
            </a:r>
            <a:r>
              <a:rPr lang="pt-BR" sz="1300" dirty="0" err="1">
                <a:cs typeface="Arial" pitchFamily="34" charset="0"/>
              </a:rPr>
              <a:t>reach</a:t>
            </a:r>
            <a:r>
              <a:rPr lang="pt-BR" sz="1300" dirty="0">
                <a:cs typeface="Arial" pitchFamily="34" charset="0"/>
              </a:rPr>
              <a:t>, </a:t>
            </a:r>
            <a:r>
              <a:rPr lang="pt-BR" sz="1300" dirty="0" err="1">
                <a:cs typeface="Arial" pitchFamily="34" charset="0"/>
              </a:rPr>
              <a:t>sparse</a:t>
            </a:r>
            <a:r>
              <a:rPr lang="pt-BR" sz="1300" dirty="0">
                <a:cs typeface="Arial" pitchFamily="34" charset="0"/>
              </a:rPr>
              <a:t> </a:t>
            </a:r>
            <a:r>
              <a:rPr lang="pt-BR" sz="1300" dirty="0" err="1">
                <a:cs typeface="Arial" pitchFamily="34" charset="0"/>
              </a:rPr>
              <a:t>population</a:t>
            </a:r>
            <a:r>
              <a:rPr lang="pt-BR" sz="1300" dirty="0">
                <a:cs typeface="Arial" pitchFamily="34" charset="0"/>
              </a:rPr>
              <a:t>." </a:t>
            </a:r>
            <a:r>
              <a:rPr lang="pt-BR" sz="1300" i="1" dirty="0">
                <a:cs typeface="Arial" pitchFamily="34" charset="0"/>
              </a:rPr>
              <a:t>Medicine</a:t>
            </a:r>
            <a:r>
              <a:rPr lang="pt-BR" sz="1300" dirty="0">
                <a:cs typeface="Arial" pitchFamily="34" charset="0"/>
              </a:rPr>
              <a:t> 97.1 </a:t>
            </a:r>
            <a:r>
              <a:rPr lang="pt-BR" sz="1300" dirty="0" err="1">
                <a:cs typeface="Arial" pitchFamily="34" charset="0"/>
              </a:rPr>
              <a:t>Suppl</a:t>
            </a:r>
            <a:r>
              <a:rPr lang="pt-BR" sz="1300" dirty="0">
                <a:cs typeface="Arial" pitchFamily="34" charset="0"/>
              </a:rPr>
              <a:t> (2018).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300" dirty="0">
                <a:cs typeface="Arial" pitchFamily="34" charset="0"/>
              </a:rPr>
              <a:t>Pan American Health Organization and Joint United Nations </a:t>
            </a:r>
            <a:r>
              <a:rPr lang="en-US" sz="1300" dirty="0" err="1">
                <a:cs typeface="Arial" pitchFamily="34" charset="0"/>
              </a:rPr>
              <a:t>Programme</a:t>
            </a:r>
            <a:r>
              <a:rPr lang="en-US" sz="1300" dirty="0">
                <a:cs typeface="Arial" pitchFamily="34" charset="0"/>
              </a:rPr>
              <a:t> on HIV/AIDS. HIV Prevention in the Spotlight: An Analysis from the Perspective of the Health Sector in Latin America and the Caribbean, 2017. Washington, D.C.: PAHO, UNAIDS; 2017.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1300" dirty="0" err="1"/>
              <a:t>Transgender</a:t>
            </a:r>
            <a:r>
              <a:rPr lang="pt-BR" sz="1300" dirty="0"/>
              <a:t> </a:t>
            </a:r>
            <a:r>
              <a:rPr lang="pt-BR" sz="1300" dirty="0" err="1"/>
              <a:t>Youth</a:t>
            </a:r>
            <a:r>
              <a:rPr lang="pt-BR" sz="1300" dirty="0"/>
              <a:t> </a:t>
            </a:r>
            <a:r>
              <a:rPr lang="pt-BR" sz="1300" dirty="0" err="1"/>
              <a:t>Substance</a:t>
            </a:r>
            <a:r>
              <a:rPr lang="pt-BR" sz="1300" dirty="0"/>
              <a:t> Use </a:t>
            </a:r>
            <a:r>
              <a:rPr lang="pt-BR" sz="1300" dirty="0" err="1"/>
              <a:t>Disparities</a:t>
            </a:r>
            <a:r>
              <a:rPr lang="pt-BR" sz="1300" dirty="0"/>
              <a:t>: </a:t>
            </a:r>
            <a:r>
              <a:rPr lang="pt-BR" sz="1300" dirty="0" err="1"/>
              <a:t>Results</a:t>
            </a:r>
            <a:r>
              <a:rPr lang="pt-BR" sz="1300" dirty="0"/>
              <a:t> </a:t>
            </a:r>
            <a:r>
              <a:rPr lang="pt-BR" sz="1300" dirty="0" err="1"/>
              <a:t>From</a:t>
            </a:r>
            <a:r>
              <a:rPr lang="pt-BR" sz="1300" dirty="0"/>
              <a:t> a </a:t>
            </a:r>
            <a:r>
              <a:rPr lang="pt-BR" sz="1300" dirty="0" err="1"/>
              <a:t>Population-Based</a:t>
            </a:r>
            <a:r>
              <a:rPr lang="pt-BR" sz="1300" dirty="0"/>
              <a:t> </a:t>
            </a:r>
            <a:r>
              <a:rPr lang="pt-BR" sz="1300" dirty="0" err="1"/>
              <a:t>Sample.</a:t>
            </a:r>
            <a:r>
              <a:rPr lang="pt-BR" sz="1300" i="1" dirty="0" err="1"/>
              <a:t>Day</a:t>
            </a:r>
            <a:r>
              <a:rPr lang="pt-BR" sz="1300" i="1" dirty="0"/>
              <a:t> JK, </a:t>
            </a:r>
            <a:r>
              <a:rPr lang="pt-BR" sz="1300" i="1" dirty="0" err="1"/>
              <a:t>Fish</a:t>
            </a:r>
            <a:r>
              <a:rPr lang="pt-BR" sz="1300" i="1" dirty="0"/>
              <a:t> JN, Perez-</a:t>
            </a:r>
            <a:r>
              <a:rPr lang="pt-BR" sz="1300" i="1" dirty="0" err="1"/>
              <a:t>Brumer</a:t>
            </a:r>
            <a:r>
              <a:rPr lang="pt-BR" sz="1300" i="1" dirty="0"/>
              <a:t> A, </a:t>
            </a:r>
            <a:r>
              <a:rPr lang="pt-BR" sz="1300" i="1" dirty="0" err="1"/>
              <a:t>Hatzenbuehler</a:t>
            </a:r>
            <a:r>
              <a:rPr lang="pt-BR" sz="1300" i="1" dirty="0"/>
              <a:t> ML, Russell ST.J </a:t>
            </a:r>
            <a:r>
              <a:rPr lang="pt-BR" sz="1300" i="1" dirty="0" err="1"/>
              <a:t>Adolesc</a:t>
            </a:r>
            <a:r>
              <a:rPr lang="pt-BR" sz="1300" i="1" dirty="0"/>
              <a:t> Health. 2017 </a:t>
            </a:r>
            <a:r>
              <a:rPr lang="pt-BR" sz="1300" i="1" dirty="0" err="1"/>
              <a:t>Dec</a:t>
            </a:r>
            <a:r>
              <a:rPr lang="pt-BR" sz="1300" i="1" dirty="0"/>
              <a:t>; 61(6):729-735. </a:t>
            </a:r>
            <a:r>
              <a:rPr lang="pt-BR" sz="1300" i="1" dirty="0" err="1"/>
              <a:t>Epub</a:t>
            </a:r>
            <a:r>
              <a:rPr lang="pt-BR" sz="1300" i="1" dirty="0"/>
              <a:t> 2017 </a:t>
            </a:r>
            <a:r>
              <a:rPr lang="pt-BR" sz="1300" i="1" dirty="0" err="1"/>
              <a:t>Sep</a:t>
            </a:r>
            <a:r>
              <a:rPr lang="pt-BR" sz="1300" i="1" dirty="0"/>
              <a:t> 21.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300" dirty="0"/>
              <a:t>Gonzalez CA, Gallego JD, </a:t>
            </a:r>
            <a:r>
              <a:rPr lang="en-US" sz="1300" dirty="0" err="1"/>
              <a:t>Bockting</a:t>
            </a:r>
            <a:r>
              <a:rPr lang="en-US" sz="1300" dirty="0"/>
              <a:t> </a:t>
            </a:r>
            <a:r>
              <a:rPr lang="en-US" sz="1300" dirty="0" err="1"/>
              <a:t>WO.Demographic</a:t>
            </a:r>
            <a:r>
              <a:rPr lang="en-US" sz="1300" dirty="0"/>
              <a:t> Characteristics, Components of Sexuality and Gender, and Minority Stress and Their Associations to Excessive Alcohol, Cannabis, and Illicit (</a:t>
            </a:r>
            <a:r>
              <a:rPr lang="en-US" sz="1300" dirty="0" err="1"/>
              <a:t>Noncannabis</a:t>
            </a:r>
            <a:r>
              <a:rPr lang="en-US" sz="1300" dirty="0"/>
              <a:t>) Drug Use Among a Large Sample of Transgender People in the United States.</a:t>
            </a:r>
            <a:r>
              <a:rPr lang="pt-BR" sz="1300" dirty="0"/>
              <a:t> J </a:t>
            </a:r>
            <a:r>
              <a:rPr lang="pt-BR" sz="1300" dirty="0" err="1"/>
              <a:t>Prim</a:t>
            </a:r>
            <a:r>
              <a:rPr lang="pt-BR" sz="1300" dirty="0"/>
              <a:t> Prev. 2017 Aug;38(4):419-445. </a:t>
            </a:r>
            <a:r>
              <a:rPr lang="pt-BR" sz="1300" dirty="0" err="1"/>
              <a:t>doi</a:t>
            </a:r>
            <a:r>
              <a:rPr lang="pt-BR" sz="1300" dirty="0"/>
              <a:t>: 10.1007/s10935-017-0469-4.</a:t>
            </a:r>
          </a:p>
        </p:txBody>
      </p:sp>
    </p:spTree>
    <p:extLst>
      <p:ext uri="{BB962C8B-B14F-4D97-AF65-F5344CB8AC3E}">
        <p14:creationId xmlns:p14="http://schemas.microsoft.com/office/powerpoint/2010/main" val="110199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consumption of alcohol and risk of HIV infection in transgender women in Fortaleza, Northeast Brazil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/>
              <a:t>Sandra Brignol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68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sandrabrignol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992FE-D3BD-4545-8A88-F87F36B1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6" y="274639"/>
            <a:ext cx="11868870" cy="739122"/>
          </a:xfrm>
        </p:spPr>
        <p:txBody>
          <a:bodyPr>
            <a:noAutofit/>
          </a:bodyPr>
          <a:lstStyle/>
          <a:p>
            <a:pPr algn="l"/>
            <a:r>
              <a:rPr lang="pt-BR" sz="3400" dirty="0"/>
              <a:t>3.Background: </a:t>
            </a:r>
            <a:r>
              <a:rPr lang="en-US" sz="3400" dirty="0"/>
              <a:t>consumption of alcohol and risk of HIV infection</a:t>
            </a:r>
            <a:r>
              <a:rPr lang="pt-BR" sz="3400" dirty="0"/>
              <a:t>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0FC736A-C550-4177-A81C-E8DA4DBC9DCB}"/>
              </a:ext>
            </a:extLst>
          </p:cNvPr>
          <p:cNvSpPr/>
          <p:nvPr/>
        </p:nvSpPr>
        <p:spPr>
          <a:xfrm>
            <a:off x="5033894" y="940646"/>
            <a:ext cx="6960591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that harmful use of alcohol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a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problem</a:t>
            </a:r>
            <a:r>
              <a:rPr lang="en-US" sz="2400" b="1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8A21B3-70C6-47D0-91C9-850E50B46F47}"/>
              </a:ext>
            </a:extLst>
          </p:cNvPr>
          <p:cNvSpPr txBox="1"/>
          <p:nvPr/>
        </p:nvSpPr>
        <p:spPr>
          <a:xfrm>
            <a:off x="7403690" y="1744554"/>
            <a:ext cx="435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World Health </a:t>
            </a:r>
            <a:r>
              <a:rPr lang="pt-BR" sz="2000" dirty="0" err="1"/>
              <a:t>Organization</a:t>
            </a:r>
            <a:r>
              <a:rPr lang="pt-BR" sz="2000" dirty="0"/>
              <a:t> (WHO) </a:t>
            </a:r>
          </a:p>
          <a:p>
            <a:r>
              <a:rPr lang="pt-BR" sz="2000" dirty="0"/>
              <a:t>“</a:t>
            </a:r>
            <a:r>
              <a:rPr lang="en-US" sz="2000" dirty="0"/>
              <a:t>Harmful  alcohol use”  </a:t>
            </a:r>
            <a:r>
              <a:rPr lang="en-US" sz="2000" dirty="0" err="1"/>
              <a:t>i</a:t>
            </a:r>
            <a:r>
              <a:rPr lang="pt-BR" sz="2000" dirty="0"/>
              <a:t>s 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7083BC8-6314-4147-9A8F-0A3EC2309C0E}"/>
              </a:ext>
            </a:extLst>
          </p:cNvPr>
          <p:cNvSpPr/>
          <p:nvPr/>
        </p:nvSpPr>
        <p:spPr>
          <a:xfrm>
            <a:off x="6993515" y="2471676"/>
            <a:ext cx="5139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People  18 years old or older people who drink alcohol </a:t>
            </a:r>
            <a:r>
              <a:rPr lang="en-US" b="1" u="sng" dirty="0">
                <a:solidFill>
                  <a:srgbClr val="FF0000"/>
                </a:solidFill>
              </a:rPr>
              <a:t>once or more times a week</a:t>
            </a:r>
            <a:r>
              <a:rPr lang="en-US" b="1" u="sng" baseline="30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CAE3B88-8D8F-4C7E-94BE-290BB8E8397B}"/>
              </a:ext>
            </a:extLst>
          </p:cNvPr>
          <p:cNvSpPr/>
          <p:nvPr/>
        </p:nvSpPr>
        <p:spPr>
          <a:xfrm>
            <a:off x="6489541" y="3670530"/>
            <a:ext cx="5504945" cy="225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pattern consumption: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causal relationships between HUA and HIV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2,3</a:t>
            </a:r>
            <a:endParaRPr lang="en-US" sz="20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ncreases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risk of HIV transmission,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Interferes in treatment - (adherence and treatment efficacy)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Unprotected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sex, </a:t>
            </a:r>
            <a:r>
              <a:rPr lang="pt-BR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</a:t>
            </a:r>
            <a:r>
              <a:rPr lang="pt-BR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54683A4F-D846-46ED-9F45-F970F536FF37}"/>
              </a:ext>
            </a:extLst>
          </p:cNvPr>
          <p:cNvSpPr/>
          <p:nvPr/>
        </p:nvSpPr>
        <p:spPr>
          <a:xfrm rot="1943431">
            <a:off x="8431041" y="3167155"/>
            <a:ext cx="391886" cy="4081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29BC54-B4EB-4BD1-89F7-FFF06769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3" y="1192344"/>
            <a:ext cx="4198201" cy="3097567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335758AB-5FFE-49E1-B768-BD11C0B160FD}"/>
              </a:ext>
            </a:extLst>
          </p:cNvPr>
          <p:cNvSpPr/>
          <p:nvPr/>
        </p:nvSpPr>
        <p:spPr>
          <a:xfrm>
            <a:off x="4468210" y="2930224"/>
            <a:ext cx="1563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err="1">
                <a:solidFill>
                  <a:srgbClr val="777777"/>
                </a:solidFill>
                <a:latin typeface="Roboto"/>
              </a:rPr>
              <a:t>Average</a:t>
            </a:r>
            <a:r>
              <a:rPr lang="pt-BR" sz="1200" b="1" dirty="0">
                <a:solidFill>
                  <a:srgbClr val="777777"/>
                </a:solidFill>
                <a:latin typeface="Roboto"/>
              </a:rPr>
              <a:t> world- 195 </a:t>
            </a:r>
            <a:r>
              <a:rPr lang="pt-BR" sz="1200" b="1" dirty="0" err="1">
                <a:solidFill>
                  <a:srgbClr val="777777"/>
                </a:solidFill>
                <a:latin typeface="Roboto"/>
              </a:rPr>
              <a:t>coubtries</a:t>
            </a:r>
            <a:r>
              <a:rPr lang="pt-BR" sz="1200" b="1" dirty="0">
                <a:solidFill>
                  <a:srgbClr val="777777"/>
                </a:solidFill>
                <a:latin typeface="Roboto"/>
              </a:rPr>
              <a:t>: </a:t>
            </a:r>
          </a:p>
          <a:p>
            <a:r>
              <a:rPr lang="pt-BR" sz="1200" b="1" dirty="0" err="1">
                <a:solidFill>
                  <a:srgbClr val="777777"/>
                </a:solidFill>
                <a:latin typeface="Roboto"/>
              </a:rPr>
              <a:t>two</a:t>
            </a:r>
            <a:r>
              <a:rPr lang="pt-BR" sz="1200" b="1" dirty="0">
                <a:solidFill>
                  <a:srgbClr val="777777"/>
                </a:solidFill>
                <a:latin typeface="Roboto"/>
              </a:rPr>
              <a:t> </a:t>
            </a:r>
            <a:r>
              <a:rPr lang="pt-BR" sz="1200" b="1" dirty="0" err="1">
                <a:solidFill>
                  <a:srgbClr val="777777"/>
                </a:solidFill>
                <a:latin typeface="Roboto"/>
              </a:rPr>
              <a:t>glasses</a:t>
            </a:r>
            <a:r>
              <a:rPr lang="pt-BR" sz="1200" b="1" dirty="0">
                <a:solidFill>
                  <a:srgbClr val="777777"/>
                </a:solidFill>
                <a:latin typeface="Roboto"/>
              </a:rPr>
              <a:t> </a:t>
            </a:r>
            <a:r>
              <a:rPr lang="pt-BR" sz="1200" b="1" dirty="0" err="1">
                <a:solidFill>
                  <a:srgbClr val="777777"/>
                </a:solidFill>
                <a:latin typeface="Roboto"/>
              </a:rPr>
              <a:t>of</a:t>
            </a:r>
            <a:r>
              <a:rPr lang="pt-BR" sz="1200" b="1" dirty="0">
                <a:solidFill>
                  <a:srgbClr val="777777"/>
                </a:solidFill>
                <a:latin typeface="Roboto"/>
              </a:rPr>
              <a:t> </a:t>
            </a:r>
            <a:r>
              <a:rPr lang="pt-BR" sz="1200" b="1" dirty="0" err="1">
                <a:solidFill>
                  <a:srgbClr val="777777"/>
                </a:solidFill>
                <a:latin typeface="Roboto"/>
              </a:rPr>
              <a:t>wine</a:t>
            </a:r>
            <a:r>
              <a:rPr lang="pt-BR" sz="1200" b="1" dirty="0">
                <a:solidFill>
                  <a:srgbClr val="777777"/>
                </a:solidFill>
                <a:latin typeface="Roboto"/>
              </a:rPr>
              <a:t> (300 ml</a:t>
            </a:r>
            <a:endParaRPr lang="pt-BR" sz="1200" b="1" i="0" dirty="0">
              <a:solidFill>
                <a:srgbClr val="777777"/>
              </a:solidFill>
              <a:effectLst/>
              <a:latin typeface="Roboto"/>
            </a:endParaRPr>
          </a:p>
        </p:txBody>
      </p:sp>
      <p:pic>
        <p:nvPicPr>
          <p:cNvPr id="23" name="Gráfico 22" descr="Vinho">
            <a:extLst>
              <a:ext uri="{FF2B5EF4-FFF2-40B4-BE49-F238E27FC236}">
                <a16:creationId xmlns:a16="http://schemas.microsoft.com/office/drawing/2014/main" id="{E62EBFDE-9E18-477E-9808-9F8B5830C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0652" y="2562219"/>
            <a:ext cx="549545" cy="357819"/>
          </a:xfrm>
          <a:prstGeom prst="rect">
            <a:avLst/>
          </a:prstGeom>
        </p:spPr>
      </p:pic>
      <p:pic>
        <p:nvPicPr>
          <p:cNvPr id="24" name="Gráfico 23" descr="Vinho">
            <a:extLst>
              <a:ext uri="{FF2B5EF4-FFF2-40B4-BE49-F238E27FC236}">
                <a16:creationId xmlns:a16="http://schemas.microsoft.com/office/drawing/2014/main" id="{C1DA3E6D-CE59-4847-8C60-93A068151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7434" y="2939097"/>
            <a:ext cx="549545" cy="357819"/>
          </a:xfrm>
          <a:prstGeom prst="rect">
            <a:avLst/>
          </a:prstGeom>
        </p:spPr>
      </p:pic>
      <p:pic>
        <p:nvPicPr>
          <p:cNvPr id="17" name="Gráfico 16" descr="Vinho">
            <a:extLst>
              <a:ext uri="{FF2B5EF4-FFF2-40B4-BE49-F238E27FC236}">
                <a16:creationId xmlns:a16="http://schemas.microsoft.com/office/drawing/2014/main" id="{1FB2366C-C56D-4756-AA22-D4C1582AF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3577" y="3328934"/>
            <a:ext cx="549545" cy="3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5868B-7CF8-41A6-AD8A-F39B226D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25" y="274639"/>
            <a:ext cx="11140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4.RAC in transgender women population</a:t>
            </a:r>
            <a:endParaRPr lang="pt-BR" sz="3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404A35-A2D5-495F-8A16-B45064513E2B}"/>
              </a:ext>
            </a:extLst>
          </p:cNvPr>
          <p:cNvSpPr/>
          <p:nvPr/>
        </p:nvSpPr>
        <p:spPr>
          <a:xfrm>
            <a:off x="6068513" y="1597803"/>
            <a:ext cx="6049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2.RAC in Brazil</a:t>
            </a:r>
            <a:r>
              <a:rPr lang="en-US" sz="2800" b="1" u="sng" baseline="30000" dirty="0">
                <a:solidFill>
                  <a:srgbClr val="00B050"/>
                </a:solidFill>
              </a:rPr>
              <a:t>7,8</a:t>
            </a:r>
          </a:p>
          <a:p>
            <a:pPr lvl="1"/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 general population: 24%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Transgender Women: 74.2%  in Fortaleza city (2016)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Uberlandia- MG(2013): </a:t>
            </a:r>
            <a:r>
              <a:rPr lang="pt-BR" sz="2000" b="1" dirty="0"/>
              <a:t>85% (sex </a:t>
            </a:r>
            <a:r>
              <a:rPr lang="pt-BR" sz="2000" b="1" dirty="0" err="1"/>
              <a:t>workers</a:t>
            </a:r>
            <a:r>
              <a:rPr lang="pt-BR" sz="2000" b="1" dirty="0"/>
              <a:t>)</a:t>
            </a:r>
            <a:r>
              <a:rPr lang="en-US" sz="2000" b="1" dirty="0"/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96EE64-A5F0-4647-9B07-FCB9A6CD38BC}"/>
              </a:ext>
            </a:extLst>
          </p:cNvPr>
          <p:cNvSpPr/>
          <p:nvPr/>
        </p:nvSpPr>
        <p:spPr>
          <a:xfrm>
            <a:off x="177421" y="1515409"/>
            <a:ext cx="59185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</a:rPr>
              <a:t>1.RAC in world</a:t>
            </a:r>
            <a:endParaRPr lang="en-US" sz="2800" b="1" u="sng" baseline="30000" dirty="0">
              <a:solidFill>
                <a:srgbClr val="00B0F0"/>
              </a:solidFill>
            </a:endParaRPr>
          </a:p>
          <a:p>
            <a:pPr lvl="1"/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Los Angeles e Chicago (EUA): 88% (sex </a:t>
            </a:r>
            <a:r>
              <a:rPr lang="pt-BR" sz="2000" b="1" dirty="0" err="1"/>
              <a:t>workers</a:t>
            </a:r>
            <a:r>
              <a:rPr lang="pt-BR" sz="20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São Francisco (EUA)</a:t>
            </a:r>
            <a:r>
              <a:rPr lang="pt-BR" sz="2000" b="1" baseline="30000" dirty="0"/>
              <a:t>14</a:t>
            </a:r>
            <a:r>
              <a:rPr lang="pt-BR" sz="2000" b="1" dirty="0"/>
              <a:t>: 58% </a:t>
            </a:r>
            <a:r>
              <a:rPr lang="pt-BR" sz="2000" b="1" dirty="0" err="1"/>
              <a:t>and</a:t>
            </a:r>
            <a:r>
              <a:rPr lang="pt-BR" sz="2000" b="1" dirty="0"/>
              <a:t> 69%</a:t>
            </a:r>
            <a:r>
              <a:rPr lang="en-US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EUA</a:t>
            </a:r>
            <a:r>
              <a:rPr lang="en-US" sz="2000" b="1" baseline="30000" dirty="0"/>
              <a:t>15</a:t>
            </a:r>
            <a:r>
              <a:rPr lang="en-US" sz="2000" b="1" dirty="0"/>
              <a:t> (2017): 21.5%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1FBE43-8B18-4FE5-B246-7D141827404E}"/>
              </a:ext>
            </a:extLst>
          </p:cNvPr>
          <p:cNvSpPr/>
          <p:nvPr/>
        </p:nvSpPr>
        <p:spPr>
          <a:xfrm>
            <a:off x="301025" y="3813461"/>
            <a:ext cx="8402509" cy="2167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vulnerability of transgender women in Brazil is very large</a:t>
            </a:r>
            <a:r>
              <a:rPr lang="en-US" sz="2400" b="1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9,10</a:t>
            </a:r>
            <a:endParaRPr lang="pt-BR" sz="2400" b="1" u="sng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Violence, stigma and discrimination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systematic  (every day)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Violation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work is common in the face of social exclusion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0289FC5-D1A2-4498-BDD7-199FC0F8BD21}"/>
              </a:ext>
            </a:extLst>
          </p:cNvPr>
          <p:cNvSpPr/>
          <p:nvPr/>
        </p:nvSpPr>
        <p:spPr>
          <a:xfrm>
            <a:off x="9455728" y="4118896"/>
            <a:ext cx="2662505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the problem of alcohol in recent literature review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E3417BB7-660C-4A3B-82D2-B1EA9D3C412B}"/>
              </a:ext>
            </a:extLst>
          </p:cNvPr>
          <p:cNvSpPr/>
          <p:nvPr/>
        </p:nvSpPr>
        <p:spPr>
          <a:xfrm>
            <a:off x="8816454" y="3813461"/>
            <a:ext cx="504967" cy="22663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65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0146E-EA70-4BEB-9BAD-476A9C15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1" y="146082"/>
            <a:ext cx="11718292" cy="11430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5. </a:t>
            </a:r>
            <a:r>
              <a:rPr lang="pt-BR" dirty="0" err="1"/>
              <a:t>Methods</a:t>
            </a:r>
            <a:r>
              <a:rPr lang="pt-BR" dirty="0"/>
              <a:t>: </a:t>
            </a:r>
            <a:r>
              <a:rPr lang="pt-BR" sz="3200" u="sng" dirty="0"/>
              <a:t>Divas </a:t>
            </a:r>
            <a:r>
              <a:rPr lang="pt-BR" sz="3200" u="sng" dirty="0" err="1"/>
              <a:t>Research</a:t>
            </a:r>
            <a:r>
              <a:rPr lang="pt-BR" sz="3200" u="sng" dirty="0"/>
              <a:t> </a:t>
            </a:r>
            <a:r>
              <a:rPr lang="pt-BR" sz="3200" dirty="0"/>
              <a:t>– </a:t>
            </a:r>
            <a:r>
              <a:rPr lang="pt-BR" sz="2800" dirty="0"/>
              <a:t>12 </a:t>
            </a:r>
            <a:r>
              <a:rPr lang="pt-BR" sz="2800" dirty="0" err="1"/>
              <a:t>cities</a:t>
            </a:r>
            <a:r>
              <a:rPr lang="pt-BR" sz="2800" dirty="0"/>
              <a:t> in </a:t>
            </a:r>
            <a:r>
              <a:rPr lang="pt-BR" sz="2800" dirty="0" err="1"/>
              <a:t>Brazil</a:t>
            </a:r>
            <a:r>
              <a:rPr lang="pt-BR" sz="2800" dirty="0"/>
              <a:t> </a:t>
            </a:r>
            <a:r>
              <a:rPr lang="pt-BR" sz="2400" dirty="0"/>
              <a:t>(2015/2017)</a:t>
            </a:r>
            <a:endParaRPr lang="pt-BR" dirty="0"/>
          </a:p>
        </p:txBody>
      </p:sp>
      <p:grpSp>
        <p:nvGrpSpPr>
          <p:cNvPr id="3" name="Grupo 93">
            <a:extLst>
              <a:ext uri="{FF2B5EF4-FFF2-40B4-BE49-F238E27FC236}">
                <a16:creationId xmlns:a16="http://schemas.microsoft.com/office/drawing/2014/main" id="{1FDB5538-0F37-47F5-97AA-5AFED547908A}"/>
              </a:ext>
            </a:extLst>
          </p:cNvPr>
          <p:cNvGrpSpPr/>
          <p:nvPr/>
        </p:nvGrpSpPr>
        <p:grpSpPr>
          <a:xfrm>
            <a:off x="109878" y="1124022"/>
            <a:ext cx="5440276" cy="5130124"/>
            <a:chOff x="6587324" y="890892"/>
            <a:chExt cx="5512017" cy="457844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AEA9446D-1498-4C0C-9198-69E78001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412" y="890892"/>
              <a:ext cx="4705622" cy="4578443"/>
            </a:xfrm>
            <a:prstGeom prst="rect">
              <a:avLst/>
            </a:prstGeom>
          </p:spPr>
        </p:pic>
        <p:grpSp>
          <p:nvGrpSpPr>
            <p:cNvPr id="5" name="Grupo 92">
              <a:extLst>
                <a:ext uri="{FF2B5EF4-FFF2-40B4-BE49-F238E27FC236}">
                  <a16:creationId xmlns:a16="http://schemas.microsoft.com/office/drawing/2014/main" id="{ED687C84-E583-4925-9F8C-B079BE11309E}"/>
                </a:ext>
              </a:extLst>
            </p:cNvPr>
            <p:cNvGrpSpPr/>
            <p:nvPr/>
          </p:nvGrpSpPr>
          <p:grpSpPr>
            <a:xfrm>
              <a:off x="6587324" y="1100545"/>
              <a:ext cx="5512017" cy="4049352"/>
              <a:chOff x="6587324" y="1100545"/>
              <a:chExt cx="5512017" cy="4049352"/>
            </a:xfrm>
          </p:grpSpPr>
          <p:cxnSp>
            <p:nvCxnSpPr>
              <p:cNvPr id="6" name="Conector reto 5">
                <a:extLst>
                  <a:ext uri="{FF2B5EF4-FFF2-40B4-BE49-F238E27FC236}">
                    <a16:creationId xmlns:a16="http://schemas.microsoft.com/office/drawing/2014/main" id="{7DCF541B-99B2-44FA-ABAC-6A6FEA3B284D}"/>
                  </a:ext>
                </a:extLst>
              </p:cNvPr>
              <p:cNvCxnSpPr/>
              <p:nvPr/>
            </p:nvCxnSpPr>
            <p:spPr>
              <a:xfrm flipH="1">
                <a:off x="10126788" y="4213555"/>
                <a:ext cx="312002" cy="383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luxograma: Conector 6">
                <a:extLst>
                  <a:ext uri="{FF2B5EF4-FFF2-40B4-BE49-F238E27FC236}">
                    <a16:creationId xmlns:a16="http://schemas.microsoft.com/office/drawing/2014/main" id="{8DADC5B1-711F-45B9-955B-9A8DE9D37EDF}"/>
                  </a:ext>
                </a:extLst>
              </p:cNvPr>
              <p:cNvSpPr/>
              <p:nvPr/>
            </p:nvSpPr>
            <p:spPr>
              <a:xfrm>
                <a:off x="8325528" y="2046511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Fluxograma: Conector 7">
                <a:extLst>
                  <a:ext uri="{FF2B5EF4-FFF2-40B4-BE49-F238E27FC236}">
                    <a16:creationId xmlns:a16="http://schemas.microsoft.com/office/drawing/2014/main" id="{590B675B-4A5A-4CC1-80C2-90FD77A3DA5D}"/>
                  </a:ext>
                </a:extLst>
              </p:cNvPr>
              <p:cNvSpPr/>
              <p:nvPr/>
            </p:nvSpPr>
            <p:spPr>
              <a:xfrm>
                <a:off x="9601334" y="1924588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Fluxograma: Conector 8">
                <a:extLst>
                  <a:ext uri="{FF2B5EF4-FFF2-40B4-BE49-F238E27FC236}">
                    <a16:creationId xmlns:a16="http://schemas.microsoft.com/office/drawing/2014/main" id="{D0A3CDB9-BFF8-4C67-B06B-23BA42CD8C3E}"/>
                  </a:ext>
                </a:extLst>
              </p:cNvPr>
              <p:cNvSpPr/>
              <p:nvPr/>
            </p:nvSpPr>
            <p:spPr>
              <a:xfrm>
                <a:off x="8935128" y="3923220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Fluxograma: Conector 9">
                <a:extLst>
                  <a:ext uri="{FF2B5EF4-FFF2-40B4-BE49-F238E27FC236}">
                    <a16:creationId xmlns:a16="http://schemas.microsoft.com/office/drawing/2014/main" id="{C8F34A81-D20A-46BC-9568-881A689EFCAA}"/>
                  </a:ext>
                </a:extLst>
              </p:cNvPr>
              <p:cNvSpPr/>
              <p:nvPr/>
            </p:nvSpPr>
            <p:spPr>
              <a:xfrm>
                <a:off x="10087624" y="4139368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Fluxograma: Conector 10">
                <a:extLst>
                  <a:ext uri="{FF2B5EF4-FFF2-40B4-BE49-F238E27FC236}">
                    <a16:creationId xmlns:a16="http://schemas.microsoft.com/office/drawing/2014/main" id="{0BED80F6-602A-4E0E-AD70-B6679BB0C89A}"/>
                  </a:ext>
                </a:extLst>
              </p:cNvPr>
              <p:cNvSpPr/>
              <p:nvPr/>
            </p:nvSpPr>
            <p:spPr>
              <a:xfrm>
                <a:off x="9579565" y="3418119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Fluxograma: Conector 11">
                <a:extLst>
                  <a:ext uri="{FF2B5EF4-FFF2-40B4-BE49-F238E27FC236}">
                    <a16:creationId xmlns:a16="http://schemas.microsoft.com/office/drawing/2014/main" id="{9DD12F87-1BBC-483A-AA38-E09DA20BDFAD}"/>
                  </a:ext>
                </a:extLst>
              </p:cNvPr>
              <p:cNvSpPr/>
              <p:nvPr/>
            </p:nvSpPr>
            <p:spPr>
              <a:xfrm>
                <a:off x="10006287" y="3870968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Fluxograma: Conector 12">
                <a:extLst>
                  <a:ext uri="{FF2B5EF4-FFF2-40B4-BE49-F238E27FC236}">
                    <a16:creationId xmlns:a16="http://schemas.microsoft.com/office/drawing/2014/main" id="{55E563A7-D38D-4934-8269-D8596990B037}"/>
                  </a:ext>
                </a:extLst>
              </p:cNvPr>
              <p:cNvSpPr/>
              <p:nvPr/>
            </p:nvSpPr>
            <p:spPr>
              <a:xfrm>
                <a:off x="9640177" y="4225408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Fluxograma: Conector 13">
                <a:extLst>
                  <a:ext uri="{FF2B5EF4-FFF2-40B4-BE49-F238E27FC236}">
                    <a16:creationId xmlns:a16="http://schemas.microsoft.com/office/drawing/2014/main" id="{544DD857-A446-4496-85CF-9E0CC914EE5D}"/>
                  </a:ext>
                </a:extLst>
              </p:cNvPr>
              <p:cNvSpPr/>
              <p:nvPr/>
            </p:nvSpPr>
            <p:spPr>
              <a:xfrm>
                <a:off x="9431515" y="4380421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Fluxograma: Conector 14">
                <a:extLst>
                  <a:ext uri="{FF2B5EF4-FFF2-40B4-BE49-F238E27FC236}">
                    <a16:creationId xmlns:a16="http://schemas.microsoft.com/office/drawing/2014/main" id="{983FA241-9F10-4EA3-9AC5-5BD8E29E12F1}"/>
                  </a:ext>
                </a:extLst>
              </p:cNvPr>
              <p:cNvSpPr/>
              <p:nvPr/>
            </p:nvSpPr>
            <p:spPr>
              <a:xfrm>
                <a:off x="9239925" y="4868102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Fluxograma: Conector 15">
                <a:extLst>
                  <a:ext uri="{FF2B5EF4-FFF2-40B4-BE49-F238E27FC236}">
                    <a16:creationId xmlns:a16="http://schemas.microsoft.com/office/drawing/2014/main" id="{57C248E2-003E-4F11-A7A3-72AA9DEC3CD0}"/>
                  </a:ext>
                </a:extLst>
              </p:cNvPr>
              <p:cNvSpPr/>
              <p:nvPr/>
            </p:nvSpPr>
            <p:spPr>
              <a:xfrm>
                <a:off x="11003420" y="2647404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luxograma: Conector 16">
                <a:extLst>
                  <a:ext uri="{FF2B5EF4-FFF2-40B4-BE49-F238E27FC236}">
                    <a16:creationId xmlns:a16="http://schemas.microsoft.com/office/drawing/2014/main" id="{96DBC8F5-51A7-4D0F-A412-C5461C317040}"/>
                  </a:ext>
                </a:extLst>
              </p:cNvPr>
              <p:cNvSpPr/>
              <p:nvPr/>
            </p:nvSpPr>
            <p:spPr>
              <a:xfrm>
                <a:off x="10581055" y="3113314"/>
                <a:ext cx="117566" cy="104503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Fluxograma: Conector 17">
                <a:extLst>
                  <a:ext uri="{FF2B5EF4-FFF2-40B4-BE49-F238E27FC236}">
                    <a16:creationId xmlns:a16="http://schemas.microsoft.com/office/drawing/2014/main" id="{3B38C5E7-3EBA-4950-BE3B-C6BA90B75CAA}"/>
                  </a:ext>
                </a:extLst>
              </p:cNvPr>
              <p:cNvSpPr/>
              <p:nvPr/>
            </p:nvSpPr>
            <p:spPr>
              <a:xfrm>
                <a:off x="10611533" y="2137950"/>
                <a:ext cx="117566" cy="104503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45F4527-3F93-4936-8EFC-BBAA87CE756C}"/>
                  </a:ext>
                </a:extLst>
              </p:cNvPr>
              <p:cNvCxnSpPr>
                <a:stCxn id="9" idx="2"/>
                <a:endCxn id="39" idx="3"/>
              </p:cNvCxnSpPr>
              <p:nvPr/>
            </p:nvCxnSpPr>
            <p:spPr>
              <a:xfrm flipH="1" flipV="1">
                <a:off x="8486181" y="3969476"/>
                <a:ext cx="448947" cy="5996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>
                <a:extLst>
                  <a:ext uri="{FF2B5EF4-FFF2-40B4-BE49-F238E27FC236}">
                    <a16:creationId xmlns:a16="http://schemas.microsoft.com/office/drawing/2014/main" id="{E967A180-972B-478B-85E1-A40E627561A5}"/>
                  </a:ext>
                </a:extLst>
              </p:cNvPr>
              <p:cNvCxnSpPr>
                <a:endCxn id="15" idx="3"/>
              </p:cNvCxnSpPr>
              <p:nvPr/>
            </p:nvCxnSpPr>
            <p:spPr>
              <a:xfrm flipH="1" flipV="1">
                <a:off x="9257142" y="4957301"/>
                <a:ext cx="281879" cy="2405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12223D14-D256-4AEE-8A79-6E5EC93F3715}"/>
                  </a:ext>
                </a:extLst>
              </p:cNvPr>
              <p:cNvCxnSpPr>
                <a:endCxn id="14" idx="5"/>
              </p:cNvCxnSpPr>
              <p:nvPr/>
            </p:nvCxnSpPr>
            <p:spPr>
              <a:xfrm flipH="1" flipV="1">
                <a:off x="9531864" y="4469620"/>
                <a:ext cx="892296" cy="7286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>
                <a:extLst>
                  <a:ext uri="{FF2B5EF4-FFF2-40B4-BE49-F238E27FC236}">
                    <a16:creationId xmlns:a16="http://schemas.microsoft.com/office/drawing/2014/main" id="{6F560794-7E17-4868-A22F-AF82AD240685}"/>
                  </a:ext>
                </a:extLst>
              </p:cNvPr>
              <p:cNvCxnSpPr>
                <a:endCxn id="13" idx="4"/>
              </p:cNvCxnSpPr>
              <p:nvPr/>
            </p:nvCxnSpPr>
            <p:spPr>
              <a:xfrm flipH="1" flipV="1">
                <a:off x="9698960" y="4329911"/>
                <a:ext cx="717885" cy="687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>
                <a:extLst>
                  <a:ext uri="{FF2B5EF4-FFF2-40B4-BE49-F238E27FC236}">
                    <a16:creationId xmlns:a16="http://schemas.microsoft.com/office/drawing/2014/main" id="{2094CCCC-E167-4863-99D9-7C9025D05571}"/>
                  </a:ext>
                </a:extLst>
              </p:cNvPr>
              <p:cNvCxnSpPr>
                <a:endCxn id="12" idx="0"/>
              </p:cNvCxnSpPr>
              <p:nvPr/>
            </p:nvCxnSpPr>
            <p:spPr>
              <a:xfrm flipH="1" flipV="1">
                <a:off x="10065070" y="3870968"/>
                <a:ext cx="629752" cy="6088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A3B2BA27-1F9A-40F0-B1F9-B11D983AC8AC}"/>
                  </a:ext>
                </a:extLst>
              </p:cNvPr>
              <p:cNvCxnSpPr>
                <a:endCxn id="17" idx="5"/>
              </p:cNvCxnSpPr>
              <p:nvPr/>
            </p:nvCxnSpPr>
            <p:spPr>
              <a:xfrm flipH="1" flipV="1">
                <a:off x="10681404" y="3202513"/>
                <a:ext cx="247505" cy="1545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B71970B-B003-4EF0-8060-AF9BD5FD53C5}"/>
                  </a:ext>
                </a:extLst>
              </p:cNvPr>
              <p:cNvCxnSpPr/>
              <p:nvPr/>
            </p:nvCxnSpPr>
            <p:spPr>
              <a:xfrm flipH="1" flipV="1">
                <a:off x="11103769" y="2699283"/>
                <a:ext cx="120134" cy="2017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D86E2A88-9A84-4D75-A24E-33E002AEB1E9}"/>
                  </a:ext>
                </a:extLst>
              </p:cNvPr>
              <p:cNvCxnSpPr>
                <a:endCxn id="8" idx="7"/>
              </p:cNvCxnSpPr>
              <p:nvPr/>
            </p:nvCxnSpPr>
            <p:spPr>
              <a:xfrm flipH="1">
                <a:off x="9701683" y="1323975"/>
                <a:ext cx="4292" cy="615917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19E97545-F761-436A-974C-972C22EDC7FB}"/>
                  </a:ext>
                </a:extLst>
              </p:cNvPr>
              <p:cNvCxnSpPr>
                <a:stCxn id="38" idx="3"/>
                <a:endCxn id="7" idx="2"/>
              </p:cNvCxnSpPr>
              <p:nvPr/>
            </p:nvCxnSpPr>
            <p:spPr>
              <a:xfrm flipV="1">
                <a:off x="7472692" y="2098762"/>
                <a:ext cx="852835" cy="11066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93590178-34B3-49A8-8198-1EA0A2AB0AC4}"/>
                  </a:ext>
                </a:extLst>
              </p:cNvPr>
              <p:cNvCxnSpPr>
                <a:endCxn id="11" idx="2"/>
              </p:cNvCxnSpPr>
              <p:nvPr/>
            </p:nvCxnSpPr>
            <p:spPr>
              <a:xfrm flipH="1" flipV="1">
                <a:off x="9579565" y="3470371"/>
                <a:ext cx="1223905" cy="1002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327504-79ED-4CE2-A0D6-ED38F9D96AF9}"/>
                  </a:ext>
                </a:extLst>
              </p:cNvPr>
              <p:cNvSpPr txBox="1"/>
              <p:nvPr/>
            </p:nvSpPr>
            <p:spPr>
              <a:xfrm>
                <a:off x="9443271" y="4872898"/>
                <a:ext cx="135163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Porto Alegre</a:t>
                </a: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C6286D6-C9E7-45A5-AC66-40A169628177}"/>
                  </a:ext>
                </a:extLst>
              </p:cNvPr>
              <p:cNvSpPr txBox="1"/>
              <p:nvPr/>
            </p:nvSpPr>
            <p:spPr>
              <a:xfrm>
                <a:off x="10307117" y="4404631"/>
                <a:ext cx="10168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Curitiba</a:t>
                </a:r>
              </a:p>
            </p:txBody>
          </p: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DBDDEFBB-3821-4A5D-B01A-8BEDECACF3BE}"/>
                  </a:ext>
                </a:extLst>
              </p:cNvPr>
              <p:cNvSpPr txBox="1"/>
              <p:nvPr/>
            </p:nvSpPr>
            <p:spPr>
              <a:xfrm>
                <a:off x="10314150" y="4252549"/>
                <a:ext cx="13516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São Paulo</a:t>
                </a:r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FE501699-08EC-4BDA-9F3F-29041B510224}"/>
                  </a:ext>
                </a:extLst>
              </p:cNvPr>
              <p:cNvSpPr txBox="1"/>
              <p:nvPr/>
            </p:nvSpPr>
            <p:spPr>
              <a:xfrm>
                <a:off x="10354414" y="4036141"/>
                <a:ext cx="15522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Rio de Janeiro</a:t>
                </a: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BACB27C-23AB-40D6-8F0B-D5AEBD6A35B4}"/>
                  </a:ext>
                </a:extLst>
              </p:cNvPr>
              <p:cNvSpPr txBox="1"/>
              <p:nvPr/>
            </p:nvSpPr>
            <p:spPr>
              <a:xfrm>
                <a:off x="10604682" y="3707813"/>
                <a:ext cx="13264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Belo Horizonte</a:t>
                </a:r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F82396-B226-4D2B-BDE1-F5204C4CC021}"/>
                  </a:ext>
                </a:extLst>
              </p:cNvPr>
              <p:cNvSpPr txBox="1"/>
              <p:nvPr/>
            </p:nvSpPr>
            <p:spPr>
              <a:xfrm>
                <a:off x="10714833" y="3296545"/>
                <a:ext cx="9475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Brasília</a:t>
                </a:r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EE6CFFF-5C99-40B3-AA1C-FC6E96A29343}"/>
                  </a:ext>
                </a:extLst>
              </p:cNvPr>
              <p:cNvSpPr txBox="1"/>
              <p:nvPr/>
            </p:nvSpPr>
            <p:spPr>
              <a:xfrm>
                <a:off x="10836043" y="3023995"/>
                <a:ext cx="1070667" cy="292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Salvador</a:t>
                </a:r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CFE8C74-9989-45F7-A222-22DDF3EF931F}"/>
                  </a:ext>
                </a:extLst>
              </p:cNvPr>
              <p:cNvSpPr txBox="1"/>
              <p:nvPr/>
            </p:nvSpPr>
            <p:spPr>
              <a:xfrm>
                <a:off x="11128808" y="2509464"/>
                <a:ext cx="905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Recife</a:t>
                </a:r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FEB59933-7178-44E8-9FC5-E032BC4CC092}"/>
                  </a:ext>
                </a:extLst>
              </p:cNvPr>
              <p:cNvSpPr txBox="1"/>
              <p:nvPr/>
            </p:nvSpPr>
            <p:spPr>
              <a:xfrm>
                <a:off x="9571402" y="1100545"/>
                <a:ext cx="905725" cy="29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/>
                  <a:t>Belém</a:t>
                </a:r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4A68BB0-1FB7-4F16-8979-3CADDBE67022}"/>
                  </a:ext>
                </a:extLst>
              </p:cNvPr>
              <p:cNvSpPr txBox="1"/>
              <p:nvPr/>
            </p:nvSpPr>
            <p:spPr>
              <a:xfrm>
                <a:off x="6587324" y="1963719"/>
                <a:ext cx="885368" cy="29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Manaus</a:t>
                </a:r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78DBA2D-95F0-4156-A48A-E665FA2456F3}"/>
                  </a:ext>
                </a:extLst>
              </p:cNvPr>
              <p:cNvSpPr txBox="1"/>
              <p:nvPr/>
            </p:nvSpPr>
            <p:spPr>
              <a:xfrm>
                <a:off x="7274064" y="3830976"/>
                <a:ext cx="12121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tx1">
                        <a:lumMod val="65000"/>
                      </a:schemeClr>
                    </a:solidFill>
                  </a:rPr>
                  <a:t>Campo Grande</a:t>
                </a:r>
              </a:p>
            </p:txBody>
          </p: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B9B51591-0B16-4FF8-99F6-F108EDE855F8}"/>
                  </a:ext>
                </a:extLst>
              </p:cNvPr>
              <p:cNvCxnSpPr>
                <a:stCxn id="18" idx="7"/>
              </p:cNvCxnSpPr>
              <p:nvPr/>
            </p:nvCxnSpPr>
            <p:spPr>
              <a:xfrm flipV="1">
                <a:off x="10711882" y="2152650"/>
                <a:ext cx="346643" cy="6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A438977-B142-4E29-813C-D94287DE0488}"/>
                  </a:ext>
                </a:extLst>
              </p:cNvPr>
              <p:cNvSpPr txBox="1"/>
              <p:nvPr/>
            </p:nvSpPr>
            <p:spPr>
              <a:xfrm>
                <a:off x="10986210" y="1996280"/>
                <a:ext cx="1113131" cy="32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</a:rPr>
                  <a:t>Fortaleza</a:t>
                </a:r>
              </a:p>
            </p:txBody>
          </p:sp>
        </p:grp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150E4D2-B0B7-4E4E-9B5B-0AC8BA60152F}"/>
              </a:ext>
            </a:extLst>
          </p:cNvPr>
          <p:cNvSpPr txBox="1"/>
          <p:nvPr/>
        </p:nvSpPr>
        <p:spPr>
          <a:xfrm>
            <a:off x="5942809" y="5085207"/>
            <a:ext cx="61393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>
                <a:solidFill>
                  <a:srgbClr val="00B050"/>
                </a:solidFill>
              </a:rPr>
              <a:t>*</a:t>
            </a:r>
            <a:r>
              <a:rPr lang="pt-BR" sz="1400" b="1" u="sng" dirty="0" err="1"/>
              <a:t>Others</a:t>
            </a:r>
            <a:r>
              <a:rPr lang="pt-BR" sz="1400" b="1" u="sng" dirty="0"/>
              <a:t> </a:t>
            </a:r>
            <a:r>
              <a:rPr lang="pt-BR" sz="1400" b="1" u="sng" dirty="0" err="1"/>
              <a:t>informations</a:t>
            </a:r>
            <a:r>
              <a:rPr lang="pt-BR" sz="14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/>
              <a:t>Bastos, Francisco I., et al. "HIV, HCV, HBV,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syphilis</a:t>
            </a:r>
            <a:r>
              <a:rPr lang="pt-BR" sz="1400" dirty="0"/>
              <a:t> </a:t>
            </a:r>
            <a:r>
              <a:rPr lang="pt-BR" sz="1400" dirty="0" err="1"/>
              <a:t>among</a:t>
            </a:r>
            <a:r>
              <a:rPr lang="pt-BR" sz="1400" dirty="0"/>
              <a:t> </a:t>
            </a:r>
            <a:r>
              <a:rPr lang="pt-BR" sz="1400" dirty="0" err="1"/>
              <a:t>transgender</a:t>
            </a:r>
            <a:r>
              <a:rPr lang="pt-BR" sz="1400" dirty="0"/>
              <a:t> </a:t>
            </a:r>
            <a:r>
              <a:rPr lang="pt-BR" sz="1400" dirty="0" err="1"/>
              <a:t>women</a:t>
            </a:r>
            <a:r>
              <a:rPr lang="pt-BR" sz="1400" dirty="0"/>
              <a:t> </a:t>
            </a:r>
            <a:r>
              <a:rPr lang="pt-BR" sz="1400" dirty="0" err="1"/>
              <a:t>from</a:t>
            </a:r>
            <a:r>
              <a:rPr lang="pt-BR" sz="1400" dirty="0"/>
              <a:t> </a:t>
            </a:r>
            <a:r>
              <a:rPr lang="pt-BR" sz="1400" dirty="0" err="1"/>
              <a:t>Brazil</a:t>
            </a:r>
            <a:r>
              <a:rPr lang="pt-BR" sz="1400" dirty="0"/>
              <a:t>: </a:t>
            </a:r>
            <a:r>
              <a:rPr lang="pt-BR" sz="1400" dirty="0" err="1"/>
              <a:t>assessing</a:t>
            </a:r>
            <a:r>
              <a:rPr lang="pt-BR" sz="1400" dirty="0"/>
              <a:t> </a:t>
            </a:r>
            <a:r>
              <a:rPr lang="pt-BR" sz="1400" dirty="0" err="1"/>
              <a:t>different</a:t>
            </a:r>
            <a:r>
              <a:rPr lang="pt-BR" sz="1400" dirty="0"/>
              <a:t> </a:t>
            </a:r>
            <a:r>
              <a:rPr lang="pt-BR" sz="1400" dirty="0" err="1"/>
              <a:t>methods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adjust</a:t>
            </a:r>
            <a:r>
              <a:rPr lang="pt-BR" sz="1400" dirty="0"/>
              <a:t> </a:t>
            </a:r>
            <a:r>
              <a:rPr lang="pt-BR" sz="1400" dirty="0" err="1"/>
              <a:t>infection</a:t>
            </a:r>
            <a:r>
              <a:rPr lang="pt-BR" sz="1400" dirty="0"/>
              <a:t> rates </a:t>
            </a:r>
            <a:r>
              <a:rPr lang="pt-BR" sz="1400" dirty="0" err="1"/>
              <a:t>of</a:t>
            </a:r>
            <a:r>
              <a:rPr lang="pt-BR" sz="1400" dirty="0"/>
              <a:t> a hard-</a:t>
            </a:r>
            <a:r>
              <a:rPr lang="pt-BR" sz="1400" dirty="0" err="1"/>
              <a:t>to</a:t>
            </a:r>
            <a:r>
              <a:rPr lang="pt-BR" sz="1400" dirty="0"/>
              <a:t>-</a:t>
            </a:r>
            <a:r>
              <a:rPr lang="pt-BR" sz="1400" dirty="0" err="1"/>
              <a:t>reach</a:t>
            </a:r>
            <a:r>
              <a:rPr lang="pt-BR" sz="1400" dirty="0"/>
              <a:t>, </a:t>
            </a:r>
            <a:r>
              <a:rPr lang="pt-BR" sz="1400" dirty="0" err="1"/>
              <a:t>sparse</a:t>
            </a:r>
            <a:r>
              <a:rPr lang="pt-BR" sz="1400" dirty="0"/>
              <a:t> </a:t>
            </a:r>
            <a:r>
              <a:rPr lang="pt-BR" sz="1400" dirty="0" err="1"/>
              <a:t>population</a:t>
            </a:r>
            <a:r>
              <a:rPr lang="pt-BR" sz="1400" dirty="0"/>
              <a:t>." </a:t>
            </a:r>
            <a:r>
              <a:rPr lang="pt-BR" sz="1400" i="1" dirty="0"/>
              <a:t>Medicine</a:t>
            </a:r>
            <a:r>
              <a:rPr lang="pt-BR" sz="1400" dirty="0"/>
              <a:t> 97.1 </a:t>
            </a:r>
            <a:r>
              <a:rPr lang="pt-BR" sz="1400" dirty="0" err="1"/>
              <a:t>Suppl</a:t>
            </a:r>
            <a:r>
              <a:rPr lang="pt-BR" sz="1400" dirty="0"/>
              <a:t> (2018).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3B528591-BF67-44E2-AE4E-1CA69E42C152}"/>
              </a:ext>
            </a:extLst>
          </p:cNvPr>
          <p:cNvSpPr/>
          <p:nvPr/>
        </p:nvSpPr>
        <p:spPr>
          <a:xfrm>
            <a:off x="5210551" y="2073258"/>
            <a:ext cx="650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Fortaleza city: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Data collect: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between October 2016 and July 2017 (RDS study)</a:t>
            </a:r>
            <a:r>
              <a:rPr lang="en-US" sz="2000" b="1" dirty="0">
                <a:solidFill>
                  <a:srgbClr val="00B050"/>
                </a:solidFill>
              </a:rPr>
              <a:t>*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Sample size: 348 transgender women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082825" y="1157379"/>
            <a:ext cx="6835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/>
              <a:t>Total sample </a:t>
            </a:r>
            <a:r>
              <a:rPr lang="pt-BR" sz="2000" b="1" dirty="0" err="1"/>
              <a:t>size</a:t>
            </a:r>
            <a:r>
              <a:rPr lang="pt-BR" sz="2000" b="1" dirty="0"/>
              <a:t> </a:t>
            </a:r>
            <a:r>
              <a:rPr lang="pt-BR" sz="2000" b="1" dirty="0" err="1"/>
              <a:t>Brazil</a:t>
            </a:r>
            <a:r>
              <a:rPr lang="pt-BR" sz="2000" b="1" dirty="0"/>
              <a:t>: 2,846 </a:t>
            </a:r>
            <a:r>
              <a:rPr lang="pt-BR" sz="2000" b="1" dirty="0" err="1"/>
              <a:t>transgender</a:t>
            </a:r>
            <a:r>
              <a:rPr lang="pt-BR" sz="2000" b="1" dirty="0"/>
              <a:t> </a:t>
            </a:r>
            <a:r>
              <a:rPr lang="pt-BR" sz="2000" b="1" dirty="0" err="1"/>
              <a:t>women</a:t>
            </a:r>
            <a:endParaRPr lang="pt-BR" sz="2000" b="1" dirty="0"/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These results are a </a:t>
            </a:r>
            <a:r>
              <a:rPr lang="en-US" sz="2000" b="1" u="sng" dirty="0">
                <a:solidFill>
                  <a:srgbClr val="FF0000"/>
                </a:solidFill>
              </a:rPr>
              <a:t>part</a:t>
            </a:r>
            <a:r>
              <a:rPr lang="en-US" sz="2000" b="1" dirty="0"/>
              <a:t> of the Divas survey</a:t>
            </a:r>
            <a:endParaRPr lang="pt-BR" sz="2000" b="1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B64A8BE6-F182-49B9-A8D2-270A4C470E61}"/>
              </a:ext>
            </a:extLst>
          </p:cNvPr>
          <p:cNvSpPr/>
          <p:nvPr/>
        </p:nvSpPr>
        <p:spPr>
          <a:xfrm>
            <a:off x="6067984" y="4118212"/>
            <a:ext cx="564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</a:rPr>
              <a:t>defined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RAC </a:t>
            </a:r>
            <a:r>
              <a:rPr lang="pt-BR" sz="2000" b="1" dirty="0">
                <a:solidFill>
                  <a:srgbClr val="5DA9DD"/>
                </a:solidFill>
              </a:rPr>
              <a:t>= </a:t>
            </a:r>
            <a:r>
              <a:rPr lang="en-US" sz="2000" dirty="0"/>
              <a:t>Harmful  alcohol use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WHO)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B092FB2-8053-436C-AE9A-CA2F6C51F580}"/>
              </a:ext>
            </a:extLst>
          </p:cNvPr>
          <p:cNvSpPr/>
          <p:nvPr/>
        </p:nvSpPr>
        <p:spPr>
          <a:xfrm>
            <a:off x="6113994" y="3396697"/>
            <a:ext cx="5347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Fortaleza is the third largest city in northeastern Brazil and important tourist city of the country.</a:t>
            </a:r>
          </a:p>
        </p:txBody>
      </p:sp>
      <p:pic>
        <p:nvPicPr>
          <p:cNvPr id="49" name="Imagem 48" descr="C:\Users\natalia.santos\Box Sync\PROJETOS LIS\DIVAS_RDS\RDS_TRAVESTI_PROJETO_MONICA\ADMINISTRATIVO\Logos\Logo DIVAS jpeg.jpg">
            <a:extLst>
              <a:ext uri="{FF2B5EF4-FFF2-40B4-BE49-F238E27FC236}">
                <a16:creationId xmlns:a16="http://schemas.microsoft.com/office/drawing/2014/main" id="{5E8BDCA1-8ABE-4637-89D3-8A7123C6524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9" y="5291567"/>
            <a:ext cx="1650092" cy="8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01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9B658309-06A2-4BBD-99C1-B4CA2593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4" y="346197"/>
            <a:ext cx="11379201" cy="1143000"/>
          </a:xfrm>
        </p:spPr>
        <p:txBody>
          <a:bodyPr>
            <a:noAutofit/>
          </a:bodyPr>
          <a:lstStyle/>
          <a:p>
            <a:pPr algn="l"/>
            <a:r>
              <a:rPr lang="pt-BR" sz="3600" dirty="0"/>
              <a:t>5. Background (</a:t>
            </a:r>
            <a:r>
              <a:rPr lang="pt-BR" sz="3600" dirty="0" err="1"/>
              <a:t>small</a:t>
            </a:r>
            <a:r>
              <a:rPr lang="pt-BR" sz="3600" dirty="0"/>
              <a:t>)</a:t>
            </a:r>
            <a:r>
              <a:rPr lang="pt-BR" dirty="0"/>
              <a:t>: </a:t>
            </a:r>
            <a:r>
              <a:rPr lang="en-US" dirty="0"/>
              <a:t>HIV infection</a:t>
            </a:r>
            <a:r>
              <a:rPr lang="pt-BR" dirty="0"/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CBB35FC-B7C9-44A0-9A04-FE0E5631737B}"/>
              </a:ext>
            </a:extLst>
          </p:cNvPr>
          <p:cNvSpPr/>
          <p:nvPr/>
        </p:nvSpPr>
        <p:spPr>
          <a:xfrm>
            <a:off x="764808" y="1489197"/>
            <a:ext cx="533119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HIV in Brazil</a:t>
            </a:r>
            <a:r>
              <a:rPr lang="en-US" sz="2800" b="1" u="sng" baseline="30000" dirty="0">
                <a:solidFill>
                  <a:schemeClr val="accent1">
                    <a:lumMod val="75000"/>
                  </a:schemeClr>
                </a:solidFill>
              </a:rPr>
              <a:t>4,5,6</a:t>
            </a:r>
          </a:p>
          <a:p>
            <a:endParaRPr lang="en-US" sz="1100" b="1" u="sng" dirty="0">
              <a:solidFill>
                <a:srgbClr val="FF0000"/>
              </a:solidFill>
            </a:endParaRPr>
          </a:p>
          <a:p>
            <a:r>
              <a:rPr lang="en-US" sz="2000" dirty="0"/>
              <a:t>In general population: </a:t>
            </a:r>
            <a:r>
              <a:rPr lang="en-US" sz="2000" dirty="0">
                <a:solidFill>
                  <a:srgbClr val="FF0000"/>
                </a:solidFill>
              </a:rPr>
              <a:t>0.6</a:t>
            </a:r>
            <a:r>
              <a:rPr lang="en-US" sz="2000" dirty="0"/>
              <a:t>% </a:t>
            </a:r>
          </a:p>
          <a:p>
            <a:r>
              <a:rPr lang="en-US" sz="2000" dirty="0"/>
              <a:t>Transgender women: </a:t>
            </a:r>
            <a:r>
              <a:rPr lang="pt-BR" sz="2000" b="1" dirty="0">
                <a:solidFill>
                  <a:srgbClr val="FF0000"/>
                </a:solidFill>
              </a:rPr>
              <a:t>31.2%</a:t>
            </a:r>
            <a:r>
              <a:rPr lang="pt-BR" sz="2000" b="1" dirty="0"/>
              <a:t> (18.8-43.6)CI 95%</a:t>
            </a:r>
            <a:r>
              <a:rPr lang="pt-BR" sz="2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F0FDE9E-59A2-419B-AC8D-8270B04A19C1}"/>
              </a:ext>
            </a:extLst>
          </p:cNvPr>
          <p:cNvSpPr/>
          <p:nvPr/>
        </p:nvSpPr>
        <p:spPr>
          <a:xfrm>
            <a:off x="917206" y="3406729"/>
            <a:ext cx="81312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HIV in </a:t>
            </a:r>
            <a:r>
              <a:rPr lang="en-US" sz="2800" b="1" u="sng" dirty="0" err="1">
                <a:solidFill>
                  <a:srgbClr val="00B050"/>
                </a:solidFill>
              </a:rPr>
              <a:t>othes</a:t>
            </a:r>
            <a:r>
              <a:rPr lang="en-US" sz="2800" b="1" u="sng" dirty="0">
                <a:solidFill>
                  <a:srgbClr val="00B050"/>
                </a:solidFill>
              </a:rPr>
              <a:t> countries</a:t>
            </a:r>
            <a:r>
              <a:rPr lang="en-US" sz="2800" b="1" u="sng" baseline="30000" dirty="0">
                <a:solidFill>
                  <a:srgbClr val="00B050"/>
                </a:solidFill>
              </a:rPr>
              <a:t>7,8</a:t>
            </a:r>
          </a:p>
          <a:p>
            <a:endParaRPr lang="en-US" sz="1100" b="1" u="sng" dirty="0">
              <a:solidFill>
                <a:srgbClr val="FF0000"/>
              </a:solidFill>
            </a:endParaRPr>
          </a:p>
          <a:p>
            <a:r>
              <a:rPr lang="en-US" sz="2000" dirty="0"/>
              <a:t>Transgender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Baral</a:t>
            </a:r>
            <a:r>
              <a:rPr lang="en-US" sz="2000" dirty="0"/>
              <a:t> et al (2013): all </a:t>
            </a:r>
            <a:r>
              <a:rPr lang="en-US" sz="2000" dirty="0" err="1"/>
              <a:t>contries</a:t>
            </a:r>
            <a:r>
              <a:rPr lang="en-US" sz="2000" dirty="0"/>
              <a:t> </a:t>
            </a:r>
            <a:r>
              <a:rPr lang="pt-BR" sz="2000" b="1" dirty="0">
                <a:highlight>
                  <a:srgbClr val="FFFF00"/>
                </a:highlight>
              </a:rPr>
              <a:t>19.1% (17.4-20.7</a:t>
            </a:r>
            <a:r>
              <a:rPr lang="pt-BR" sz="2000" b="1" dirty="0"/>
              <a:t>)CI 95%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Low</a:t>
            </a:r>
            <a:r>
              <a:rPr lang="pt-BR" sz="2000" dirty="0"/>
              <a:t>-income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middle</a:t>
            </a:r>
            <a:r>
              <a:rPr lang="pt-BR" sz="2000" dirty="0"/>
              <a:t>-income countries 17.7% (15·6-19·8) 95% CI</a:t>
            </a: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err="1"/>
              <a:t>Poteat</a:t>
            </a:r>
            <a:r>
              <a:rPr lang="pt-BR" sz="2000" dirty="0"/>
              <a:t> et al (2016) USA : 40%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5B5446AF-4D06-4796-AEE0-C06262A31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41" t="26306" r="16242" b="11381"/>
          <a:stretch>
            <a:fillRect/>
          </a:stretch>
        </p:blipFill>
        <p:spPr bwMode="auto">
          <a:xfrm>
            <a:off x="205946" y="2350645"/>
            <a:ext cx="6713336" cy="35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9496257-53F2-4630-A785-536058395B25}"/>
              </a:ext>
            </a:extLst>
          </p:cNvPr>
          <p:cNvSpPr txBox="1"/>
          <p:nvPr/>
        </p:nvSpPr>
        <p:spPr>
          <a:xfrm>
            <a:off x="371619" y="1201732"/>
            <a:ext cx="40987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RDS </a:t>
            </a:r>
            <a:r>
              <a:rPr lang="pt-BR" sz="2000" b="1" dirty="0" err="1">
                <a:solidFill>
                  <a:srgbClr val="0070C0"/>
                </a:solidFill>
              </a:rPr>
              <a:t>recruitment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chain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D4CB7D-4CFB-4809-8060-3739EB33ADF8}"/>
              </a:ext>
            </a:extLst>
          </p:cNvPr>
          <p:cNvSpPr txBox="1"/>
          <p:nvPr/>
        </p:nvSpPr>
        <p:spPr>
          <a:xfrm>
            <a:off x="357205" y="1709285"/>
            <a:ext cx="35093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HIV+:  20.5% </a:t>
            </a:r>
            <a:r>
              <a:rPr lang="en-US" sz="1400" i="1" dirty="0"/>
              <a:t>(11.0-30.1) CI 95% </a:t>
            </a:r>
            <a:endParaRPr lang="pt-BR" i="1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F5F8BCD-B2CB-445C-8F2D-6336D81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78" y="274639"/>
            <a:ext cx="11390644" cy="685843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6. </a:t>
            </a:r>
            <a:r>
              <a:rPr lang="pt-BR" sz="3600" dirty="0" err="1"/>
              <a:t>Results</a:t>
            </a:r>
            <a:endParaRPr lang="pt-BR" sz="36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2197232-9341-4185-B8C2-31BF35BB291D}"/>
              </a:ext>
            </a:extLst>
          </p:cNvPr>
          <p:cNvSpPr txBox="1">
            <a:spLocks/>
          </p:cNvSpPr>
          <p:nvPr/>
        </p:nvSpPr>
        <p:spPr>
          <a:xfrm>
            <a:off x="5844746" y="545425"/>
            <a:ext cx="5365808" cy="6110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800" dirty="0">
                <a:solidFill>
                  <a:srgbClr val="00B050"/>
                </a:solidFill>
              </a:rPr>
              <a:t>RAC – regular </a:t>
            </a:r>
            <a:r>
              <a:rPr lang="pt-BR" sz="2800" dirty="0" err="1">
                <a:solidFill>
                  <a:srgbClr val="00B050"/>
                </a:solidFill>
              </a:rPr>
              <a:t>alcohol</a:t>
            </a:r>
            <a:r>
              <a:rPr lang="pt-BR" sz="2800" dirty="0">
                <a:solidFill>
                  <a:srgbClr val="00B050"/>
                </a:solidFill>
              </a:rPr>
              <a:t> </a:t>
            </a:r>
            <a:r>
              <a:rPr lang="pt-BR" sz="2800" dirty="0" err="1">
                <a:solidFill>
                  <a:srgbClr val="00B050"/>
                </a:solidFill>
              </a:rPr>
              <a:t>consumption</a:t>
            </a:r>
            <a:r>
              <a:rPr lang="pt-BR" sz="2800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1B15946-BC5E-4B57-8CAC-DA3418621DD7}"/>
              </a:ext>
            </a:extLst>
          </p:cNvPr>
          <p:cNvSpPr/>
          <p:nvPr/>
        </p:nvSpPr>
        <p:spPr>
          <a:xfrm>
            <a:off x="6564914" y="1434677"/>
            <a:ext cx="5269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The average consumption of alcohol in the last three months was </a:t>
            </a:r>
          </a:p>
          <a:p>
            <a:endParaRPr lang="en-US" sz="2400" dirty="0"/>
          </a:p>
          <a:p>
            <a:r>
              <a:rPr lang="en-US" sz="2000" b="1" i="1" dirty="0">
                <a:solidFill>
                  <a:srgbClr val="E8303B"/>
                </a:solidFill>
              </a:rPr>
              <a:t>44.8% (37.0-52.7) CI 95%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(RDS II)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0ABE73D3-BB18-4F1E-8954-3CE5D602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912" y="3677813"/>
            <a:ext cx="54211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Factors associated with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RAC: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OR (CI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95%)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6C6D7D-3659-451A-AF24-F8649C7A1D07}"/>
              </a:ext>
            </a:extLst>
          </p:cNvPr>
          <p:cNvSpPr txBox="1"/>
          <p:nvPr/>
        </p:nvSpPr>
        <p:spPr>
          <a:xfrm>
            <a:off x="7609802" y="4396104"/>
            <a:ext cx="267102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HIV: OR = </a:t>
            </a:r>
            <a:r>
              <a:rPr lang="pt-BR" sz="2000" b="1" dirty="0">
                <a:solidFill>
                  <a:srgbClr val="FF0000"/>
                </a:solidFill>
              </a:rPr>
              <a:t>2.1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/>
              <a:t>(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1.04-4.2)</a:t>
            </a:r>
            <a:endParaRPr lang="pt-BR" sz="20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6A0B6EE-D0A2-418A-A02F-B26D8D96A439}"/>
              </a:ext>
            </a:extLst>
          </p:cNvPr>
          <p:cNvSpPr txBox="1"/>
          <p:nvPr/>
        </p:nvSpPr>
        <p:spPr>
          <a:xfrm>
            <a:off x="7605487" y="4844693"/>
            <a:ext cx="397279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Smoking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Tobacco</a:t>
            </a:r>
            <a:r>
              <a:rPr lang="pt-BR" sz="2000" b="1" dirty="0">
                <a:solidFill>
                  <a:schemeClr val="bg1"/>
                </a:solidFill>
              </a:rPr>
              <a:t>: OR = </a:t>
            </a:r>
            <a:r>
              <a:rPr lang="pt-BR" sz="2000" b="1" dirty="0">
                <a:solidFill>
                  <a:srgbClr val="FF0000"/>
                </a:solidFill>
              </a:rPr>
              <a:t>3.0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(1.7-5.3)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C2AC07B-99A2-4F17-86A3-E9C33D4D7190}"/>
              </a:ext>
            </a:extLst>
          </p:cNvPr>
          <p:cNvSpPr txBox="1"/>
          <p:nvPr/>
        </p:nvSpPr>
        <p:spPr>
          <a:xfrm>
            <a:off x="7607645" y="5306905"/>
            <a:ext cx="437840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Use </a:t>
            </a:r>
            <a:r>
              <a:rPr lang="pt-BR" sz="2000" b="1" dirty="0" err="1">
                <a:solidFill>
                  <a:schemeClr val="bg1"/>
                </a:solidFill>
              </a:rPr>
              <a:t>of</a:t>
            </a:r>
            <a:r>
              <a:rPr lang="pt-BR" sz="2000" b="1" dirty="0">
                <a:solidFill>
                  <a:schemeClr val="bg1"/>
                </a:solidFill>
              </a:rPr>
              <a:t> crack/</a:t>
            </a:r>
            <a:r>
              <a:rPr lang="pt-BR" sz="2000" b="1" dirty="0" err="1">
                <a:solidFill>
                  <a:schemeClr val="bg1"/>
                </a:solidFill>
              </a:rPr>
              <a:t>cocaine</a:t>
            </a:r>
            <a:r>
              <a:rPr lang="pt-BR" sz="2000" b="1" dirty="0">
                <a:solidFill>
                  <a:schemeClr val="bg1"/>
                </a:solidFill>
              </a:rPr>
              <a:t>: OR =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4,5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(2,1-9,5)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79BF2E-893C-4510-9197-98CF1BB64B6B}"/>
              </a:ext>
            </a:extLst>
          </p:cNvPr>
          <p:cNvSpPr txBox="1"/>
          <p:nvPr/>
        </p:nvSpPr>
        <p:spPr>
          <a:xfrm>
            <a:off x="7059451" y="3103629"/>
            <a:ext cx="3730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RAC </a:t>
            </a:r>
            <a:r>
              <a:rPr lang="pt-BR" sz="2000" dirty="0" err="1"/>
              <a:t>and</a:t>
            </a:r>
            <a:r>
              <a:rPr lang="pt-BR" sz="2000" dirty="0"/>
              <a:t> HIV+: </a:t>
            </a:r>
            <a:r>
              <a:rPr lang="pt-BR" b="1" dirty="0">
                <a:solidFill>
                  <a:srgbClr val="FF0000"/>
                </a:solidFill>
              </a:rPr>
              <a:t>29.4</a:t>
            </a:r>
            <a:r>
              <a:rPr lang="pt-BR" dirty="0"/>
              <a:t>% (18.6%-40.2%)</a:t>
            </a:r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6FA9107-3304-41A0-AE90-82A4732B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88" y="217184"/>
            <a:ext cx="11217550" cy="973079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rgbClr val="FF0000"/>
                </a:solidFill>
              </a:rPr>
              <a:t>7. </a:t>
            </a:r>
            <a:r>
              <a:rPr lang="pt-BR" sz="3200" dirty="0" err="1">
                <a:solidFill>
                  <a:srgbClr val="FF0000"/>
                </a:solidFill>
              </a:rPr>
              <a:t>Results</a:t>
            </a:r>
            <a:r>
              <a:rPr lang="pt-BR" sz="3200" dirty="0">
                <a:solidFill>
                  <a:srgbClr val="FF0000"/>
                </a:solidFill>
              </a:rPr>
              <a:t>*: </a:t>
            </a:r>
            <a:r>
              <a:rPr lang="en-US" sz="3200" u="sng" dirty="0">
                <a:solidFill>
                  <a:srgbClr val="FF0000"/>
                </a:solidFill>
              </a:rPr>
              <a:t>profile</a:t>
            </a:r>
            <a:r>
              <a:rPr lang="en-US" sz="3200" dirty="0">
                <a:solidFill>
                  <a:srgbClr val="FF0000"/>
                </a:solidFill>
              </a:rPr>
              <a:t> of transgender women (RAC)</a:t>
            </a:r>
            <a:endParaRPr lang="pt-BR" sz="32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2D0AA4D-1ECE-4030-A13E-D508F1656DF6}"/>
              </a:ext>
            </a:extLst>
          </p:cNvPr>
          <p:cNvSpPr txBox="1"/>
          <p:nvPr/>
        </p:nvSpPr>
        <p:spPr>
          <a:xfrm>
            <a:off x="52002" y="6109535"/>
            <a:ext cx="1604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* </a:t>
            </a:r>
            <a:r>
              <a:rPr lang="pt-BR" sz="1400" i="1" dirty="0" err="1"/>
              <a:t>Estimate</a:t>
            </a:r>
            <a:r>
              <a:rPr lang="pt-BR" sz="1400" i="1" dirty="0"/>
              <a:t> to RDS II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6D6EA3F-C1AB-44FE-A1DA-FBBB130389D2}"/>
              </a:ext>
            </a:extLst>
          </p:cNvPr>
          <p:cNvSpPr txBox="1"/>
          <p:nvPr/>
        </p:nvSpPr>
        <p:spPr>
          <a:xfrm>
            <a:off x="2947675" y="5226865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Black</a:t>
            </a:r>
            <a:r>
              <a:rPr lang="pt-BR" dirty="0"/>
              <a:t>: </a:t>
            </a:r>
            <a:r>
              <a:rPr lang="pt-BR" sz="1600" dirty="0"/>
              <a:t>84.41%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01BC64-F002-4BF7-8FFE-E9A982F97AE5}"/>
              </a:ext>
            </a:extLst>
          </p:cNvPr>
          <p:cNvSpPr txBox="1"/>
          <p:nvPr/>
        </p:nvSpPr>
        <p:spPr>
          <a:xfrm>
            <a:off x="315893" y="1381384"/>
            <a:ext cx="23627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Age</a:t>
            </a:r>
          </a:p>
          <a:p>
            <a:pPr lvl="1"/>
            <a:r>
              <a:rPr lang="pt-BR" sz="1600" dirty="0"/>
              <a:t>18 </a:t>
            </a:r>
            <a:r>
              <a:rPr lang="pt-BR" sz="1600" dirty="0" err="1"/>
              <a:t>to</a:t>
            </a:r>
            <a:r>
              <a:rPr lang="pt-BR" sz="1600" dirty="0"/>
              <a:t> 24: 45.3%</a:t>
            </a:r>
          </a:p>
          <a:p>
            <a:pPr lvl="1"/>
            <a:r>
              <a:rPr lang="pt-BR" sz="1600" dirty="0"/>
              <a:t>24 </a:t>
            </a:r>
            <a:r>
              <a:rPr lang="pt-BR" sz="1600" dirty="0" err="1"/>
              <a:t>to</a:t>
            </a:r>
            <a:r>
              <a:rPr lang="pt-BR" sz="1600" dirty="0"/>
              <a:t> 64: </a:t>
            </a:r>
            <a:r>
              <a:rPr lang="pt-BR" sz="1600" b="1" dirty="0">
                <a:solidFill>
                  <a:srgbClr val="FF0000"/>
                </a:solidFill>
              </a:rPr>
              <a:t>54.7%</a:t>
            </a:r>
            <a:r>
              <a:rPr lang="pt-BR" sz="1600" dirty="0"/>
              <a:t>       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E39AAD1-012E-46D1-A167-38F5C5BDF9F9}"/>
              </a:ext>
            </a:extLst>
          </p:cNvPr>
          <p:cNvSpPr/>
          <p:nvPr/>
        </p:nvSpPr>
        <p:spPr>
          <a:xfrm>
            <a:off x="253857" y="2479363"/>
            <a:ext cx="287251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pt-BR" b="1" dirty="0" err="1"/>
              <a:t>Monthly</a:t>
            </a:r>
            <a:r>
              <a:rPr lang="pt-BR" b="1" dirty="0"/>
              <a:t> income</a:t>
            </a:r>
            <a:r>
              <a:rPr lang="pt-BR" dirty="0"/>
              <a:t>**: </a:t>
            </a:r>
          </a:p>
          <a:p>
            <a:pPr lvl="1" fontAlgn="t"/>
            <a:r>
              <a:rPr lang="pt-BR" sz="1600" dirty="0" err="1"/>
              <a:t>up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U$ 238,5</a:t>
            </a:r>
            <a:r>
              <a:rPr lang="pt-BR" sz="1600" b="1" dirty="0">
                <a:solidFill>
                  <a:srgbClr val="FF0000"/>
                </a:solidFill>
              </a:rPr>
              <a:t>: 70.1%</a:t>
            </a:r>
          </a:p>
          <a:p>
            <a:pPr lvl="1" fontAlgn="t"/>
            <a:r>
              <a:rPr lang="pt-BR" sz="1600" dirty="0"/>
              <a:t>U$ 238.5 </a:t>
            </a:r>
            <a:r>
              <a:rPr lang="pt-BR" sz="1600" dirty="0" err="1"/>
              <a:t>to</a:t>
            </a:r>
            <a:r>
              <a:rPr lang="pt-BR" sz="1600" dirty="0"/>
              <a:t> U$ 954: 27.6%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270E16-47D0-42DB-A374-9E317A1C883B}"/>
              </a:ext>
            </a:extLst>
          </p:cNvPr>
          <p:cNvSpPr txBox="1"/>
          <p:nvPr/>
        </p:nvSpPr>
        <p:spPr>
          <a:xfrm>
            <a:off x="88785" y="6456356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pt-BR" sz="1200" i="1" dirty="0"/>
              <a:t>**</a:t>
            </a:r>
            <a:r>
              <a:rPr lang="pt-BR" sz="1200" i="1" dirty="0" err="1"/>
              <a:t>approximate</a:t>
            </a:r>
            <a:r>
              <a:rPr lang="pt-BR" sz="1200" i="1" dirty="0"/>
              <a:t> </a:t>
            </a:r>
            <a:r>
              <a:rPr lang="pt-BR" sz="1200" i="1" dirty="0" err="1"/>
              <a:t>value</a:t>
            </a:r>
            <a:endParaRPr lang="pt-BR" sz="12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C9D7AB-D2C9-4082-BD21-99D475ED3AFD}"/>
              </a:ext>
            </a:extLst>
          </p:cNvPr>
          <p:cNvSpPr txBox="1"/>
          <p:nvPr/>
        </p:nvSpPr>
        <p:spPr>
          <a:xfrm>
            <a:off x="5107459" y="5207446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Sex </a:t>
            </a:r>
            <a:r>
              <a:rPr lang="pt-BR" b="1" dirty="0" err="1"/>
              <a:t>worker</a:t>
            </a:r>
            <a:r>
              <a:rPr lang="pt-BR" dirty="0"/>
              <a:t>: </a:t>
            </a:r>
            <a:r>
              <a:rPr lang="pt-BR" sz="1600" dirty="0"/>
              <a:t>37.6%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818FC3-B5F2-4DF1-A324-ECE5519B9A92}"/>
              </a:ext>
            </a:extLst>
          </p:cNvPr>
          <p:cNvSpPr txBox="1"/>
          <p:nvPr/>
        </p:nvSpPr>
        <p:spPr>
          <a:xfrm>
            <a:off x="9330552" y="1549307"/>
            <a:ext cx="25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b="1" dirty="0"/>
              <a:t>PEP</a:t>
            </a:r>
            <a:r>
              <a:rPr lang="pt-BR" dirty="0"/>
              <a:t>: </a:t>
            </a:r>
            <a:r>
              <a:rPr lang="pt-BR" sz="1600" dirty="0"/>
              <a:t>82.0%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3BEF78-F362-45E8-A69E-182B13D2420A}"/>
              </a:ext>
            </a:extLst>
          </p:cNvPr>
          <p:cNvSpPr txBox="1"/>
          <p:nvPr/>
        </p:nvSpPr>
        <p:spPr>
          <a:xfrm>
            <a:off x="9330553" y="2473269"/>
            <a:ext cx="239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b="1" dirty="0" err="1"/>
              <a:t>PrEP</a:t>
            </a:r>
            <a:r>
              <a:rPr lang="pt-BR" dirty="0"/>
              <a:t>: </a:t>
            </a:r>
            <a:r>
              <a:rPr lang="pt-BR" sz="1600" dirty="0"/>
              <a:t>93.8%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EF24AFB-58C8-4C10-A83E-24C8C3E95285}"/>
              </a:ext>
            </a:extLst>
          </p:cNvPr>
          <p:cNvSpPr/>
          <p:nvPr/>
        </p:nvSpPr>
        <p:spPr>
          <a:xfrm>
            <a:off x="9336104" y="3407168"/>
            <a:ext cx="158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Tobacco: 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73.1%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13059C-34B9-4C6E-B4AB-BFBCE60B9F4C}"/>
              </a:ext>
            </a:extLst>
          </p:cNvPr>
          <p:cNvSpPr txBox="1"/>
          <p:nvPr/>
        </p:nvSpPr>
        <p:spPr>
          <a:xfrm>
            <a:off x="9330553" y="4148947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Marijuana</a:t>
            </a:r>
            <a:r>
              <a:rPr lang="pt-BR" dirty="0"/>
              <a:t>: </a:t>
            </a:r>
            <a:r>
              <a:rPr lang="pt-BR" sz="1600" dirty="0"/>
              <a:t>40.5%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2EC606E-6381-48D6-AC61-4A7A026F5D93}"/>
              </a:ext>
            </a:extLst>
          </p:cNvPr>
          <p:cNvSpPr/>
          <p:nvPr/>
        </p:nvSpPr>
        <p:spPr>
          <a:xfrm>
            <a:off x="9321350" y="4854407"/>
            <a:ext cx="214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Crack/</a:t>
            </a:r>
            <a:r>
              <a:rPr lang="pt-BR" b="1" dirty="0" err="1"/>
              <a:t>cocaine</a:t>
            </a:r>
            <a:r>
              <a:rPr lang="pt-BR" b="1" dirty="0"/>
              <a:t>: </a:t>
            </a:r>
            <a:r>
              <a:rPr lang="pt-BR" sz="1600" dirty="0"/>
              <a:t>41.6%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051A18E-EC6D-49C7-8925-209910286DB2}"/>
              </a:ext>
            </a:extLst>
          </p:cNvPr>
          <p:cNvSpPr txBox="1"/>
          <p:nvPr/>
        </p:nvSpPr>
        <p:spPr>
          <a:xfrm>
            <a:off x="5012434" y="1114855"/>
            <a:ext cx="181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>
                <a:solidFill>
                  <a:srgbClr val="0070C0"/>
                </a:solidFill>
              </a:rPr>
              <a:t>Vulnerability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A96C69-F4CB-47FA-B2DB-3087F2E7D3A0}"/>
              </a:ext>
            </a:extLst>
          </p:cNvPr>
          <p:cNvSpPr txBox="1"/>
          <p:nvPr/>
        </p:nvSpPr>
        <p:spPr>
          <a:xfrm>
            <a:off x="262220" y="4159529"/>
            <a:ext cx="2891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elementary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</a:t>
            </a:r>
            <a:r>
              <a:rPr lang="pt-BR" sz="1600" dirty="0"/>
              <a:t>: </a:t>
            </a:r>
            <a:r>
              <a:rPr lang="pt-BR" sz="1600" b="1" dirty="0">
                <a:solidFill>
                  <a:srgbClr val="FF0000"/>
                </a:solidFill>
              </a:rPr>
              <a:t>64.1%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high </a:t>
            </a:r>
            <a:r>
              <a:rPr lang="pt-BR" dirty="0" err="1"/>
              <a:t>school</a:t>
            </a:r>
            <a:r>
              <a:rPr lang="pt-BR" dirty="0"/>
              <a:t>: </a:t>
            </a:r>
            <a:r>
              <a:rPr lang="pt-BR" sz="1600" dirty="0"/>
              <a:t>33.3%</a:t>
            </a:r>
            <a:endParaRPr lang="pt-BR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: </a:t>
            </a:r>
            <a:r>
              <a:rPr lang="pt-BR" sz="1600" dirty="0"/>
              <a:t>2.3%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4637900-59F2-4B25-8DFD-79F2DDF517CB}"/>
              </a:ext>
            </a:extLst>
          </p:cNvPr>
          <p:cNvSpPr/>
          <p:nvPr/>
        </p:nvSpPr>
        <p:spPr>
          <a:xfrm>
            <a:off x="304884" y="3493434"/>
            <a:ext cx="285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informal</a:t>
            </a:r>
            <a:r>
              <a:rPr lang="pt-BR" dirty="0"/>
              <a:t> </a:t>
            </a:r>
            <a:r>
              <a:rPr lang="pt-BR" dirty="0" err="1"/>
              <a:t>employment</a:t>
            </a:r>
            <a:r>
              <a:rPr lang="pt-BR" dirty="0"/>
              <a:t>: </a:t>
            </a:r>
            <a:r>
              <a:rPr lang="pt-BR" sz="1600" b="1" dirty="0">
                <a:solidFill>
                  <a:srgbClr val="FF0000"/>
                </a:solidFill>
              </a:rPr>
              <a:t>90.0%</a:t>
            </a:r>
          </a:p>
        </p:txBody>
      </p:sp>
      <p:pic>
        <p:nvPicPr>
          <p:cNvPr id="18" name="Google Shape;125;p16">
            <a:extLst>
              <a:ext uri="{FF2B5EF4-FFF2-40B4-BE49-F238E27FC236}">
                <a16:creationId xmlns:a16="http://schemas.microsoft.com/office/drawing/2014/main" id="{4DDBB52A-49A7-4203-8561-D0831FEE74C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-402" t="3495" r="-1" b="2769"/>
          <a:stretch/>
        </p:blipFill>
        <p:spPr>
          <a:xfrm>
            <a:off x="7055751" y="1440736"/>
            <a:ext cx="905875" cy="32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5;p16">
            <a:extLst>
              <a:ext uri="{FF2B5EF4-FFF2-40B4-BE49-F238E27FC236}">
                <a16:creationId xmlns:a16="http://schemas.microsoft.com/office/drawing/2014/main" id="{967A2CB1-87C9-41D6-8EC0-BDF594E07BB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-402" t="3495" r="-1" b="2769"/>
          <a:stretch/>
        </p:blipFill>
        <p:spPr>
          <a:xfrm>
            <a:off x="3981879" y="1475476"/>
            <a:ext cx="905875" cy="32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5;p16">
            <a:extLst>
              <a:ext uri="{FF2B5EF4-FFF2-40B4-BE49-F238E27FC236}">
                <a16:creationId xmlns:a16="http://schemas.microsoft.com/office/drawing/2014/main" id="{7412766B-EAC3-4791-8D85-E628595849E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lum bright="70000" contrast="-70000"/>
          </a:blip>
          <a:srcRect l="-402" t="3495" r="-1" b="2769"/>
          <a:stretch/>
        </p:blipFill>
        <p:spPr>
          <a:xfrm>
            <a:off x="5640683" y="2126513"/>
            <a:ext cx="766066" cy="253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8.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59888"/>
            <a:ext cx="10654352" cy="48909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The prevalence RAC in TW is </a:t>
            </a:r>
            <a:r>
              <a:rPr lang="en-US" sz="2200" u="sng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double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 compared to Brazilian general population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And others populations </a:t>
            </a:r>
            <a:r>
              <a:rPr lang="en-US" sz="18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transgender women-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USA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We found an association between RAC and HIV … </a:t>
            </a:r>
            <a:r>
              <a:rPr lang="en-US" sz="2200" u="sng" dirty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increases the risk of HIV infection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The association of RAC, Cocaine and/or Crack indicates </a:t>
            </a:r>
            <a:r>
              <a:rPr lang="en-US" sz="2200" u="sng" dirty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urgent interventions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to </a:t>
            </a:r>
            <a:r>
              <a:rPr lang="en-US" sz="2200" u="sng" dirty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reduce health problems (mental and generate health)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u="sng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B050"/>
                </a:solidFill>
                <a:latin typeface="+mn-lt"/>
              </a:rPr>
              <a:t>We found a scenario of social vulnerability among participants (stigma and violence systematic in their life)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		We know: recent results in literature and others present in IAS 2019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u="sng" dirty="0">
                <a:latin typeface="+mn-lt"/>
              </a:rPr>
              <a:t>Message: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Reducing stigma, discrimination, and violence in the transgender women remains a major challenge in Brazil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16873</TotalTime>
  <Words>1113</Words>
  <Application>Microsoft Office PowerPoint</Application>
  <PresentationFormat>Widescreen</PresentationFormat>
  <Paragraphs>133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AdvOTbc475f09</vt:lpstr>
      <vt:lpstr>Arial</vt:lpstr>
      <vt:lpstr>Calibri</vt:lpstr>
      <vt:lpstr>Franklin Gothic Book</vt:lpstr>
      <vt:lpstr>Raleway</vt:lpstr>
      <vt:lpstr>Roboto</vt:lpstr>
      <vt:lpstr>Wingdings</vt:lpstr>
      <vt:lpstr>AIDS 2016_Template</vt:lpstr>
      <vt:lpstr>Apresentação do PowerPoint</vt:lpstr>
      <vt:lpstr>Regular consumption of alcohol and risk of HIV infection in transgender women in Fortaleza, Northeast Brazil</vt:lpstr>
      <vt:lpstr>3.Background: consumption of alcohol and risk of HIV infection </vt:lpstr>
      <vt:lpstr>4.RAC in transgender women population</vt:lpstr>
      <vt:lpstr>5. Methods: Divas Research – 12 cities in Brazil (2015/2017)</vt:lpstr>
      <vt:lpstr>5. Background (small): HIV infection </vt:lpstr>
      <vt:lpstr>6. Results</vt:lpstr>
      <vt:lpstr>7. Results*: profile of transgender women (RAC)</vt:lpstr>
      <vt:lpstr>8. Conclusions</vt:lpstr>
      <vt:lpstr>Thanks</vt:lpstr>
      <vt:lpstr>9. 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Brignol</cp:lastModifiedBy>
  <cp:revision>185</cp:revision>
  <cp:lastPrinted>2017-01-16T15:31:13Z</cp:lastPrinted>
  <dcterms:created xsi:type="dcterms:W3CDTF">2017-01-13T09:09:35Z</dcterms:created>
  <dcterms:modified xsi:type="dcterms:W3CDTF">2019-07-23T13:16:44Z</dcterms:modified>
</cp:coreProperties>
</file>